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9" r:id="rId4"/>
    <p:sldId id="261" r:id="rId5"/>
    <p:sldId id="275" r:id="rId6"/>
    <p:sldId id="271" r:id="rId7"/>
    <p:sldId id="266" r:id="rId8"/>
    <p:sldId id="262" r:id="rId9"/>
    <p:sldId id="264" r:id="rId10"/>
    <p:sldId id="267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98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3/22/2016</a:t>
            </a:fld>
            <a:endParaRPr lang="en-U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6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49406" y="415965"/>
            <a:ext cx="9488262" cy="2387600"/>
          </a:xfrm>
        </p:spPr>
        <p:txBody>
          <a:bodyPr>
            <a:normAutofit/>
          </a:bodyPr>
          <a:lstStyle/>
          <a:p>
            <a:pPr algn="ctr"/>
            <a: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Presentación </a:t>
            </a:r>
            <a:r>
              <a:rPr lang="es-AR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Final</a:t>
            </a:r>
            <a: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interfaz </a:t>
            </a:r>
            <a:r>
              <a:rPr lang="es-AR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usuario</a:t>
            </a:r>
            <a: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AR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s-AR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 panel led</a:t>
            </a:r>
            <a:r>
              <a:rPr lang="es-AR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s-AR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A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97601" y="2803565"/>
            <a:ext cx="8791575" cy="2601054"/>
          </a:xfrm>
        </p:spPr>
        <p:txBody>
          <a:bodyPr>
            <a:noAutofit/>
          </a:bodyPr>
          <a:lstStyle/>
          <a:p>
            <a:pPr algn="ctr"/>
            <a:r>
              <a:rPr lang="es-AR" sz="28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E0306 - Taller de proyecto 1</a:t>
            </a:r>
          </a:p>
          <a:p>
            <a:pPr algn="ctr"/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GRUPO #5	</a:t>
            </a:r>
          </a:p>
          <a:p>
            <a:pPr algn="ctr"/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Acuña Alejandro	- 111/6</a:t>
            </a:r>
          </a:p>
          <a:p>
            <a:pPr algn="ctr"/>
            <a:r>
              <a:rPr lang="es-A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AR" sz="24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ampagna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A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ristian - 11/2</a:t>
            </a:r>
          </a:p>
          <a:p>
            <a:pPr algn="ctr"/>
            <a:r>
              <a:rPr lang="es-A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uentes Facundo – 162/8</a:t>
            </a:r>
          </a:p>
          <a:p>
            <a:pPr algn="ctr"/>
            <a:r>
              <a:rPr lang="es-AR" sz="24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Labrune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A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uan </a:t>
            </a:r>
            <a:r>
              <a:rPr lang="es-A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s-AR" sz="2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ablo - 490/8</a:t>
            </a:r>
            <a:endParaRPr lang="es-AR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6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Panel LED + MAX7219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Comunicación CIAA – MAX:</a:t>
            </a:r>
          </a:p>
          <a:p>
            <a:pPr lvl="1"/>
            <a:r>
              <a:rPr lang="es-AR" dirty="0" err="1" smtClean="0"/>
              <a:t>Funcion</a:t>
            </a:r>
            <a:r>
              <a:rPr lang="es-AR" dirty="0" smtClean="0"/>
              <a:t> </a:t>
            </a:r>
            <a:r>
              <a:rPr lang="es-AR" dirty="0" err="1" smtClean="0"/>
              <a:t>SendByte</a:t>
            </a:r>
            <a:r>
              <a:rPr lang="es-AR" dirty="0" smtClean="0"/>
              <a:t>(</a:t>
            </a:r>
            <a:r>
              <a:rPr lang="es-AR" dirty="0" err="1" smtClean="0"/>
              <a:t>registro,dato</a:t>
            </a:r>
            <a:r>
              <a:rPr lang="es-AR" dirty="0" smtClean="0"/>
              <a:t>)</a:t>
            </a:r>
          </a:p>
          <a:p>
            <a:pPr lvl="2"/>
            <a:r>
              <a:rPr lang="es-AR" sz="2600" dirty="0" smtClean="0"/>
              <a:t>Utiliza </a:t>
            </a:r>
            <a:r>
              <a:rPr lang="es-AR" sz="2600" dirty="0" err="1" smtClean="0"/>
              <a:t>funcion</a:t>
            </a:r>
            <a:r>
              <a:rPr lang="es-AR" sz="2600" dirty="0" smtClean="0"/>
              <a:t> </a:t>
            </a:r>
            <a:r>
              <a:rPr lang="es-AR" sz="2600" dirty="0" err="1" smtClean="0"/>
              <a:t>Chip_SSP_WriteFrames_Blocking</a:t>
            </a:r>
            <a:r>
              <a:rPr lang="es-AR" sz="2600" dirty="0" smtClean="0"/>
              <a:t>()</a:t>
            </a:r>
          </a:p>
          <a:p>
            <a:r>
              <a:rPr lang="es-AR" dirty="0" smtClean="0"/>
              <a:t>Caracteres alfanuméricos predefinidos.</a:t>
            </a:r>
          </a:p>
          <a:p>
            <a:r>
              <a:rPr lang="es-AR" dirty="0" smtClean="0"/>
              <a:t>Modos de muestreo del Panel LED:</a:t>
            </a:r>
          </a:p>
          <a:p>
            <a:pPr lvl="1"/>
            <a:r>
              <a:rPr lang="es-AR" dirty="0" smtClean="0"/>
              <a:t>Deletetro.</a:t>
            </a:r>
          </a:p>
          <a:p>
            <a:pPr lvl="1"/>
            <a:r>
              <a:rPr lang="es-AR" dirty="0" smtClean="0"/>
              <a:t>Circular.</a:t>
            </a:r>
          </a:p>
          <a:p>
            <a:pPr lvl="1"/>
            <a:r>
              <a:rPr lang="es-AR" dirty="0" smtClean="0"/>
              <a:t>Ping – </a:t>
            </a:r>
            <a:r>
              <a:rPr lang="es-AR" dirty="0" err="1" smtClean="0"/>
              <a:t>Pong</a:t>
            </a:r>
            <a:r>
              <a:rPr lang="es-A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Esquema MAX7219 + Panel LED</a:t>
            </a:r>
            <a:endParaRPr lang="es-AR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4813" y="1309858"/>
            <a:ext cx="7380880" cy="509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GPIO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846138"/>
            <a:ext cx="10700084" cy="5038769"/>
          </a:xfrm>
        </p:spPr>
        <p:txBody>
          <a:bodyPr>
            <a:normAutofit/>
          </a:bodyPr>
          <a:lstStyle/>
          <a:p>
            <a:endParaRPr lang="es-AR" dirty="0" smtClean="0"/>
          </a:p>
          <a:p>
            <a:r>
              <a:rPr lang="es-AR" dirty="0" smtClean="0"/>
              <a:t>Características</a:t>
            </a:r>
          </a:p>
          <a:p>
            <a:pPr lvl="1"/>
            <a:r>
              <a:rPr lang="es-AR" dirty="0" smtClean="0"/>
              <a:t>80 pines (40 x 2)</a:t>
            </a:r>
          </a:p>
          <a:p>
            <a:pPr lvl="1"/>
            <a:r>
              <a:rPr lang="es-AR" dirty="0" smtClean="0"/>
              <a:t>Hasta 7 Funcionalidades</a:t>
            </a:r>
          </a:p>
          <a:p>
            <a:pPr lvl="1"/>
            <a:r>
              <a:rPr lang="es-AR" dirty="0" smtClean="0"/>
              <a:t>Configuración de características físicas (</a:t>
            </a:r>
            <a:r>
              <a:rPr lang="es-AR" dirty="0" err="1" smtClean="0"/>
              <a:t>Pull</a:t>
            </a:r>
            <a:r>
              <a:rPr lang="es-AR" dirty="0" smtClean="0"/>
              <a:t>-Up o </a:t>
            </a:r>
            <a:r>
              <a:rPr lang="es-AR" dirty="0" err="1" smtClean="0"/>
              <a:t>Pull</a:t>
            </a:r>
            <a:r>
              <a:rPr lang="es-AR" dirty="0" smtClean="0"/>
              <a:t>-Down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8 pines GPIO</a:t>
            </a:r>
            <a:endParaRPr lang="es-AR" dirty="0"/>
          </a:p>
          <a:p>
            <a:pPr lvl="1"/>
            <a:endParaRPr lang="es-AR" dirty="0" smtClean="0"/>
          </a:p>
          <a:p>
            <a:r>
              <a:rPr lang="es-AR" dirty="0" smtClean="0"/>
              <a:t>Configuración del Driver a través del protocolo POSIX</a:t>
            </a:r>
          </a:p>
          <a:p>
            <a:pPr lvl="1"/>
            <a:endParaRPr lang="es-AR" dirty="0" smtClean="0"/>
          </a:p>
          <a:p>
            <a:r>
              <a:rPr lang="es-AR" sz="2800" dirty="0" smtClean="0"/>
              <a:t>Firmware\modules\drivers\cortexM4\lpc43xx\</a:t>
            </a:r>
            <a:r>
              <a:rPr lang="es-AR" sz="2800" dirty="0" err="1" smtClean="0"/>
              <a:t>src</a:t>
            </a:r>
            <a:r>
              <a:rPr lang="es-AR" sz="2800" dirty="0" smtClean="0"/>
              <a:t>\</a:t>
            </a:r>
            <a:r>
              <a:rPr lang="es-AR" sz="2800" dirty="0" err="1" smtClean="0"/>
              <a:t>ciaaDriverDio.c</a:t>
            </a:r>
            <a:endParaRPr lang="es-A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GPIO – Teclado Matricial - Pines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 smtClean="0"/>
              <a:t>Salidas</a:t>
            </a:r>
          </a:p>
          <a:p>
            <a:pPr lvl="1"/>
            <a:r>
              <a:rPr lang="es-AR" dirty="0"/>
              <a:t>T_FIL0: Puerto P4_0 en </a:t>
            </a:r>
            <a:r>
              <a:rPr lang="es-AR" dirty="0" smtClean="0"/>
              <a:t>función 0 </a:t>
            </a:r>
            <a:r>
              <a:rPr lang="es-AR" dirty="0"/>
              <a:t>para </a:t>
            </a:r>
            <a:r>
              <a:rPr lang="es-AR" dirty="0" smtClean="0"/>
              <a:t>GPIO</a:t>
            </a:r>
          </a:p>
          <a:p>
            <a:pPr lvl="1"/>
            <a:r>
              <a:rPr lang="es-AR" dirty="0" smtClean="0"/>
              <a:t>T_FIL1: </a:t>
            </a:r>
            <a:r>
              <a:rPr lang="es-AR" dirty="0"/>
              <a:t>Puerto </a:t>
            </a:r>
            <a:r>
              <a:rPr lang="es-AR" dirty="0" smtClean="0"/>
              <a:t>P4_1 </a:t>
            </a:r>
            <a:r>
              <a:rPr lang="es-AR" dirty="0"/>
              <a:t>en función </a:t>
            </a:r>
            <a:r>
              <a:rPr lang="es-AR" dirty="0" smtClean="0"/>
              <a:t>0 para GPIO</a:t>
            </a:r>
          </a:p>
          <a:p>
            <a:pPr lvl="1"/>
            <a:r>
              <a:rPr lang="es-AR" dirty="0" smtClean="0"/>
              <a:t>T_FIL2: </a:t>
            </a:r>
            <a:r>
              <a:rPr lang="es-AR" dirty="0"/>
              <a:t>Puerto </a:t>
            </a:r>
            <a:r>
              <a:rPr lang="es-AR" dirty="0" smtClean="0"/>
              <a:t>P4_2 </a:t>
            </a:r>
            <a:r>
              <a:rPr lang="es-AR" dirty="0"/>
              <a:t>en función </a:t>
            </a:r>
            <a:r>
              <a:rPr lang="es-AR" dirty="0" smtClean="0"/>
              <a:t>0 para GPIO</a:t>
            </a:r>
          </a:p>
          <a:p>
            <a:pPr lvl="1"/>
            <a:r>
              <a:rPr lang="es-AR" dirty="0" smtClean="0"/>
              <a:t>T_FIL3: </a:t>
            </a:r>
            <a:r>
              <a:rPr lang="es-AR" dirty="0"/>
              <a:t>Puerto </a:t>
            </a:r>
            <a:r>
              <a:rPr lang="es-AR" dirty="0" smtClean="0"/>
              <a:t>P4_3 </a:t>
            </a:r>
            <a:r>
              <a:rPr lang="es-AR" dirty="0"/>
              <a:t>en función </a:t>
            </a:r>
            <a:r>
              <a:rPr lang="es-AR" dirty="0" smtClean="0"/>
              <a:t>0 para GPIO</a:t>
            </a:r>
          </a:p>
          <a:p>
            <a:pPr lvl="1"/>
            <a:endParaRPr lang="es-AR" dirty="0" smtClean="0"/>
          </a:p>
          <a:p>
            <a:r>
              <a:rPr lang="es-AR" dirty="0" smtClean="0"/>
              <a:t>Entradas</a:t>
            </a:r>
          </a:p>
          <a:p>
            <a:pPr lvl="1"/>
            <a:r>
              <a:rPr lang="es-AR" dirty="0" smtClean="0"/>
              <a:t>T_COL0: Puerto P1_5 en función 0 para GPIO</a:t>
            </a:r>
          </a:p>
          <a:p>
            <a:pPr lvl="1"/>
            <a:r>
              <a:rPr lang="es-AR" dirty="0" smtClean="0"/>
              <a:t>T_COL1: </a:t>
            </a:r>
            <a:r>
              <a:rPr lang="es-AR" dirty="0"/>
              <a:t>Puerto </a:t>
            </a:r>
            <a:r>
              <a:rPr lang="es-AR" dirty="0" smtClean="0"/>
              <a:t>P7_4 </a:t>
            </a:r>
            <a:r>
              <a:rPr lang="es-AR" dirty="0"/>
              <a:t>en función </a:t>
            </a:r>
            <a:r>
              <a:rPr lang="es-AR" dirty="0" smtClean="0"/>
              <a:t>0 para GPIO</a:t>
            </a:r>
          </a:p>
          <a:p>
            <a:pPr lvl="1"/>
            <a:r>
              <a:rPr lang="es-AR" dirty="0" smtClean="0"/>
              <a:t>T_COL2: </a:t>
            </a:r>
            <a:r>
              <a:rPr lang="es-AR" dirty="0"/>
              <a:t>Puerto </a:t>
            </a:r>
            <a:r>
              <a:rPr lang="es-AR" dirty="0" smtClean="0"/>
              <a:t>P7_5 </a:t>
            </a:r>
            <a:r>
              <a:rPr lang="es-AR" dirty="0"/>
              <a:t>en función </a:t>
            </a:r>
            <a:r>
              <a:rPr lang="es-AR" dirty="0" smtClean="0"/>
              <a:t>0 para GPIO</a:t>
            </a:r>
          </a:p>
          <a:p>
            <a:pPr lvl="1"/>
            <a:endParaRPr lang="es-AR" dirty="0"/>
          </a:p>
          <a:p>
            <a:pPr marL="448056" lvl="1" indent="0">
              <a:buNone/>
            </a:pPr>
            <a:r>
              <a:rPr lang="es-AR" dirty="0" smtClean="0"/>
              <a:t>Todos configurados como </a:t>
            </a:r>
            <a:r>
              <a:rPr lang="es-AR" dirty="0" err="1" smtClean="0"/>
              <a:t>Pull</a:t>
            </a:r>
            <a:r>
              <a:rPr lang="es-AR" dirty="0" smtClean="0"/>
              <a:t> Up</a:t>
            </a:r>
          </a:p>
          <a:p>
            <a:pPr marL="448056" lvl="1" indent="0">
              <a:buNone/>
            </a:pPr>
            <a:endParaRPr lang="es-AR" dirty="0" smtClean="0"/>
          </a:p>
          <a:p>
            <a:pPr marL="448056" lvl="1" indent="0">
              <a:buNone/>
            </a:pPr>
            <a:endParaRPr lang="es-AR" dirty="0" smtClean="0"/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414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GPIO – LCD – Pines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AR" dirty="0"/>
              <a:t>LCD1: Puerto P4_4 en función 0 para GPIO</a:t>
            </a:r>
          </a:p>
          <a:p>
            <a:pPr lvl="0"/>
            <a:r>
              <a:rPr lang="es-AR" dirty="0"/>
              <a:t>LCD2: Puerto P4_5 en función 0 para GPIO</a:t>
            </a:r>
          </a:p>
          <a:p>
            <a:pPr lvl="0"/>
            <a:r>
              <a:rPr lang="es-AR" dirty="0"/>
              <a:t>LCD3: Puerto P4_6 en función 0 para GPIO</a:t>
            </a:r>
          </a:p>
          <a:p>
            <a:pPr lvl="0"/>
            <a:r>
              <a:rPr lang="es-AR" dirty="0"/>
              <a:t>LCD4: Puerto P4_10 en función 4 para GPIO</a:t>
            </a:r>
          </a:p>
          <a:p>
            <a:pPr lvl="0"/>
            <a:r>
              <a:rPr lang="es-AR" dirty="0"/>
              <a:t>LCD_EN: Puerto P4_9 en función 4 para GPIO</a:t>
            </a:r>
          </a:p>
          <a:p>
            <a:pPr lvl="0"/>
            <a:r>
              <a:rPr lang="es-AR" dirty="0"/>
              <a:t>LCD_RS: Puerto P6_4 en función 0 para </a:t>
            </a:r>
            <a:r>
              <a:rPr lang="es-AR" dirty="0" smtClean="0"/>
              <a:t>GPIO (P4_8)</a:t>
            </a:r>
            <a:endParaRPr lang="es-AR" dirty="0"/>
          </a:p>
          <a:p>
            <a:endParaRPr lang="es-AR" dirty="0" smtClean="0"/>
          </a:p>
          <a:p>
            <a:r>
              <a:rPr lang="es-AR" dirty="0" smtClean="0"/>
              <a:t>Todos configurados como SALIDA y en </a:t>
            </a:r>
            <a:r>
              <a:rPr lang="es-AR" dirty="0" err="1" smtClean="0"/>
              <a:t>Pull</a:t>
            </a:r>
            <a:r>
              <a:rPr lang="es-AR" dirty="0" smtClean="0"/>
              <a:t> Up</a:t>
            </a:r>
            <a:endParaRPr lang="es-AR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4138863" y="4860758"/>
            <a:ext cx="7940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PinOut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10891183" cy="423720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749180"/>
            <a:ext cx="7692190" cy="403220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1911405" y="4996877"/>
            <a:ext cx="6618446" cy="254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6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GPIO – Teclado Matricial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417638"/>
            <a:ext cx="11887200" cy="4525963"/>
          </a:xfrm>
        </p:spPr>
        <p:txBody>
          <a:bodyPr>
            <a:normAutofit/>
          </a:bodyPr>
          <a:lstStyle/>
          <a:p>
            <a:r>
              <a:rPr lang="es-AR" dirty="0" smtClean="0"/>
              <a:t>Declaraciones y Designación</a:t>
            </a:r>
          </a:p>
          <a:p>
            <a:pPr lvl="1"/>
            <a:r>
              <a:rPr lang="es-AR" sz="2800" dirty="0" smtClean="0"/>
              <a:t>Para las Entradas </a:t>
            </a:r>
            <a:r>
              <a:rPr lang="es-AR" sz="2800" dirty="0">
                <a:sym typeface="Wingdings" panose="05000000000000000000" pitchFamily="2" charset="2"/>
              </a:rPr>
              <a:t></a:t>
            </a:r>
            <a:r>
              <a:rPr lang="es-AR" sz="2800" dirty="0" smtClean="0"/>
              <a:t> </a:t>
            </a:r>
          </a:p>
          <a:p>
            <a:pPr lvl="2"/>
            <a:r>
              <a:rPr lang="es-AR" dirty="0" err="1" smtClean="0"/>
              <a:t>const</a:t>
            </a:r>
            <a:r>
              <a:rPr lang="es-AR" dirty="0" smtClean="0"/>
              <a:t> </a:t>
            </a:r>
            <a:r>
              <a:rPr lang="es-AR" dirty="0" err="1"/>
              <a:t>ciaaDriverDio_dioType</a:t>
            </a:r>
            <a:r>
              <a:rPr lang="es-AR" dirty="0"/>
              <a:t> </a:t>
            </a:r>
            <a:r>
              <a:rPr lang="es-AR" dirty="0" err="1"/>
              <a:t>ciaaDriverDio_Inputs</a:t>
            </a:r>
            <a:r>
              <a:rPr lang="es-AR" dirty="0"/>
              <a:t>[] = { {0,4} }; </a:t>
            </a:r>
          </a:p>
          <a:p>
            <a:pPr lvl="1"/>
            <a:r>
              <a:rPr lang="es-AR" sz="2800" dirty="0"/>
              <a:t>Para las salidas </a:t>
            </a:r>
            <a:r>
              <a:rPr lang="es-AR" sz="2800" dirty="0">
                <a:sym typeface="Wingdings" panose="05000000000000000000" pitchFamily="2" charset="2"/>
              </a:rPr>
              <a:t></a:t>
            </a:r>
            <a:r>
              <a:rPr lang="es-AR" sz="2800" dirty="0"/>
              <a:t> </a:t>
            </a:r>
            <a:endParaRPr lang="es-AR" sz="2800" dirty="0" smtClean="0"/>
          </a:p>
          <a:p>
            <a:pPr lvl="2"/>
            <a:r>
              <a:rPr lang="es-AR" dirty="0" err="1" smtClean="0"/>
              <a:t>const</a:t>
            </a:r>
            <a:r>
              <a:rPr lang="es-AR" dirty="0" smtClean="0"/>
              <a:t> </a:t>
            </a:r>
            <a:r>
              <a:rPr lang="es-AR" dirty="0" err="1"/>
              <a:t>ciaaDriverDio_dioType</a:t>
            </a:r>
            <a:r>
              <a:rPr lang="es-AR" dirty="0"/>
              <a:t> </a:t>
            </a:r>
            <a:r>
              <a:rPr lang="es-AR" dirty="0" err="1"/>
              <a:t>ciaaDriverDio_Outputs</a:t>
            </a:r>
            <a:r>
              <a:rPr lang="es-AR" dirty="0"/>
              <a:t>[] = { {5,13} };</a:t>
            </a:r>
          </a:p>
          <a:p>
            <a:pPr marL="448056" lvl="1" indent="0">
              <a:buNone/>
            </a:pPr>
            <a:endParaRPr lang="es-AR" dirty="0" smtClean="0"/>
          </a:p>
          <a:p>
            <a:r>
              <a:rPr lang="es-AR" dirty="0"/>
              <a:t>Comportamiento Físico y Lógico</a:t>
            </a:r>
          </a:p>
          <a:p>
            <a:pPr lvl="1"/>
            <a:r>
              <a:rPr lang="es-AR" dirty="0" err="1" smtClean="0"/>
              <a:t>Chip_SCU_PinMux</a:t>
            </a:r>
            <a:r>
              <a:rPr lang="es-AR" dirty="0" smtClean="0"/>
              <a:t>(4,0,MD_PUP|MD_EZI,FUNC0);</a:t>
            </a:r>
          </a:p>
          <a:p>
            <a:pPr lvl="1"/>
            <a:endParaRPr lang="es-AR" dirty="0" smtClean="0"/>
          </a:p>
          <a:p>
            <a:pPr lvl="1"/>
            <a:endParaRPr lang="es-AR" dirty="0"/>
          </a:p>
          <a:p>
            <a:pPr lvl="1"/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26991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Teclado Matricial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140535"/>
            <a:ext cx="9956800" cy="4525963"/>
          </a:xfrm>
        </p:spPr>
        <p:txBody>
          <a:bodyPr/>
          <a:lstStyle/>
          <a:p>
            <a:r>
              <a:rPr lang="es-AR" dirty="0" smtClean="0"/>
              <a:t>Teclado matricial 4x3 estilo </a:t>
            </a:r>
            <a:r>
              <a:rPr lang="es-AR" dirty="0" err="1" smtClean="0"/>
              <a:t>NumPad</a:t>
            </a:r>
            <a:endParaRPr lang="es-AR" dirty="0" smtClean="0"/>
          </a:p>
          <a:p>
            <a:r>
              <a:rPr lang="es-AR" dirty="0" smtClean="0"/>
              <a:t>Requiere 7 Pines GPIO</a:t>
            </a:r>
          </a:p>
          <a:p>
            <a:r>
              <a:rPr lang="es-AR" dirty="0" smtClean="0"/>
              <a:t>Detección de tecla por “Barrido”</a:t>
            </a:r>
          </a:p>
          <a:p>
            <a:pPr lvl="1"/>
            <a:r>
              <a:rPr lang="es-AR" dirty="0" err="1" smtClean="0"/>
              <a:t>Utilizacion</a:t>
            </a:r>
            <a:r>
              <a:rPr lang="es-AR" dirty="0" smtClean="0"/>
              <a:t> de una mascara de bits</a:t>
            </a:r>
          </a:p>
          <a:p>
            <a:pPr lvl="1"/>
            <a:r>
              <a:rPr lang="es-AR" dirty="0" smtClean="0"/>
              <a:t>Se pregunta por 0 (</a:t>
            </a:r>
            <a:r>
              <a:rPr lang="es-AR" dirty="0" err="1" smtClean="0"/>
              <a:t>pull</a:t>
            </a:r>
            <a:r>
              <a:rPr lang="es-AR" dirty="0" smtClean="0"/>
              <a:t>-up)</a:t>
            </a:r>
          </a:p>
          <a:p>
            <a:pPr lvl="1"/>
            <a:endParaRPr lang="es-AR" dirty="0"/>
          </a:p>
          <a:p>
            <a:pPr marL="448056" lvl="1" indent="0">
              <a:buNone/>
            </a:pPr>
            <a:endParaRPr lang="es-AR" dirty="0" smtClean="0"/>
          </a:p>
          <a:p>
            <a:endParaRPr lang="es-AR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915229"/>
            <a:ext cx="4098356" cy="261938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939731" y="4245979"/>
            <a:ext cx="58584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Ejemplo:</a:t>
            </a:r>
          </a:p>
          <a:p>
            <a:r>
              <a:rPr lang="es-AR" dirty="0" smtClean="0"/>
              <a:t>Se fuerza la salida del </a:t>
            </a:r>
            <a:r>
              <a:rPr lang="es-AR" dirty="0" err="1" smtClean="0"/>
              <a:t>uC</a:t>
            </a:r>
            <a:r>
              <a:rPr lang="es-AR" dirty="0" smtClean="0"/>
              <a:t> de una fila en 0:</a:t>
            </a:r>
          </a:p>
          <a:p>
            <a:r>
              <a:rPr lang="es-AR" dirty="0" smtClean="0"/>
              <a:t>outputs </a:t>
            </a:r>
            <a:r>
              <a:rPr lang="es-AR" dirty="0"/>
              <a:t>= outputs &amp; 0xFF7F</a:t>
            </a:r>
            <a:r>
              <a:rPr lang="es-AR" dirty="0" smtClean="0"/>
              <a:t>;  //1111 11</a:t>
            </a:r>
            <a:r>
              <a:rPr lang="es-AR" dirty="0" smtClean="0">
                <a:solidFill>
                  <a:srgbClr val="FF0000"/>
                </a:solidFill>
              </a:rPr>
              <a:t>11 01</a:t>
            </a:r>
            <a:r>
              <a:rPr lang="es-AR" dirty="0" smtClean="0"/>
              <a:t>11 1111</a:t>
            </a:r>
            <a:endParaRPr lang="es-AR" dirty="0"/>
          </a:p>
          <a:p>
            <a:r>
              <a:rPr lang="es-AR" dirty="0"/>
              <a:t>outputs = outputs | 0x0340</a:t>
            </a:r>
            <a:r>
              <a:rPr lang="es-AR" dirty="0" smtClean="0"/>
              <a:t>;    //0000 00</a:t>
            </a:r>
            <a:r>
              <a:rPr lang="es-AR" dirty="0" smtClean="0">
                <a:solidFill>
                  <a:srgbClr val="FF0000"/>
                </a:solidFill>
              </a:rPr>
              <a:t>11 01</a:t>
            </a:r>
            <a:r>
              <a:rPr lang="es-AR" dirty="0" smtClean="0"/>
              <a:t>00 0000</a:t>
            </a:r>
          </a:p>
          <a:p>
            <a:endParaRPr lang="es-AR" dirty="0"/>
          </a:p>
          <a:p>
            <a:r>
              <a:rPr lang="es-AR" dirty="0" smtClean="0"/>
              <a:t>Se pregunta el estado de cada columna:</a:t>
            </a:r>
          </a:p>
          <a:p>
            <a:r>
              <a:rPr lang="es-AR" dirty="0" err="1"/>
              <a:t>for</a:t>
            </a:r>
            <a:r>
              <a:rPr lang="es-AR" dirty="0"/>
              <a:t>(i = 0; i&lt;0xFFF; i</a:t>
            </a:r>
            <a:r>
              <a:rPr lang="es-AR" dirty="0" smtClean="0"/>
              <a:t>++);		//</a:t>
            </a:r>
            <a:r>
              <a:rPr lang="es-AR" dirty="0" err="1" smtClean="0"/>
              <a:t>Antirebote</a:t>
            </a:r>
            <a:endParaRPr lang="es-AR" dirty="0" smtClean="0"/>
          </a:p>
          <a:p>
            <a:r>
              <a:rPr lang="es-AR" dirty="0" err="1" smtClean="0"/>
              <a:t>if</a:t>
            </a:r>
            <a:r>
              <a:rPr lang="es-AR" dirty="0"/>
              <a:t>((inputs&amp;0x10)==0)</a:t>
            </a:r>
          </a:p>
          <a:p>
            <a:r>
              <a:rPr lang="es-AR" dirty="0" smtClean="0"/>
              <a:t>	</a:t>
            </a:r>
            <a:r>
              <a:rPr lang="es-AR" dirty="0" err="1" smtClean="0"/>
              <a:t>boton_seleccionado</a:t>
            </a:r>
            <a:r>
              <a:rPr lang="es-AR" dirty="0" smtClean="0"/>
              <a:t> </a:t>
            </a:r>
            <a:r>
              <a:rPr lang="es-AR" dirty="0"/>
              <a:t>= 4;</a:t>
            </a:r>
          </a:p>
          <a:p>
            <a:endParaRPr lang="es-AR" dirty="0"/>
          </a:p>
          <a:p>
            <a:endParaRPr lang="es-AR" dirty="0"/>
          </a:p>
        </p:txBody>
      </p:sp>
      <p:pic>
        <p:nvPicPr>
          <p:cNvPr id="7" name="Imagen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1" y="1717181"/>
            <a:ext cx="4844955" cy="250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Botonera CIAA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Botones Individuales</a:t>
            </a:r>
          </a:p>
          <a:p>
            <a:r>
              <a:rPr lang="es-AR" dirty="0" smtClean="0"/>
              <a:t>Complementarios al teclado matricial</a:t>
            </a:r>
          </a:p>
          <a:p>
            <a:r>
              <a:rPr lang="es-AR" dirty="0"/>
              <a:t>Utilizado para la etapa de la </a:t>
            </a:r>
            <a:r>
              <a:rPr lang="es-AR" dirty="0" smtClean="0"/>
              <a:t>inicialización</a:t>
            </a:r>
          </a:p>
          <a:p>
            <a:r>
              <a:rPr lang="es-AR" dirty="0" smtClean="0"/>
              <a:t>Funcionamientos individuales</a:t>
            </a:r>
          </a:p>
          <a:p>
            <a:r>
              <a:rPr lang="es-AR" dirty="0" smtClean="0"/>
              <a:t>Se pregunta por 0 (</a:t>
            </a:r>
            <a:r>
              <a:rPr lang="es-AR" dirty="0" err="1" smtClean="0"/>
              <a:t>pull</a:t>
            </a:r>
            <a:r>
              <a:rPr lang="es-AR" dirty="0" smtClean="0"/>
              <a:t>-up)</a:t>
            </a:r>
          </a:p>
          <a:p>
            <a:pPr marL="36576" indent="0">
              <a:buNone/>
            </a:pPr>
            <a:endParaRPr lang="es-AR" dirty="0" smtClean="0"/>
          </a:p>
          <a:p>
            <a:endParaRPr lang="es-AR" dirty="0"/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481" y="4859197"/>
            <a:ext cx="5077038" cy="1853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793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Funcionalidades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b="1" dirty="0" smtClean="0"/>
              <a:t>Teclado Matricial</a:t>
            </a:r>
          </a:p>
          <a:p>
            <a:pPr lvl="1"/>
            <a:r>
              <a:rPr lang="es-AR" b="1" dirty="0" smtClean="0"/>
              <a:t>1: </a:t>
            </a:r>
            <a:r>
              <a:rPr lang="es-AR" dirty="0" smtClean="0"/>
              <a:t>Números (0 al 9)</a:t>
            </a:r>
          </a:p>
          <a:p>
            <a:pPr lvl="1"/>
            <a:r>
              <a:rPr lang="es-AR" b="1" dirty="0" smtClean="0"/>
              <a:t>2 al 9:</a:t>
            </a:r>
            <a:r>
              <a:rPr lang="es-AR" dirty="0" smtClean="0"/>
              <a:t> Letras del alfabeto</a:t>
            </a:r>
          </a:p>
          <a:p>
            <a:pPr lvl="1"/>
            <a:r>
              <a:rPr lang="es-AR" b="1" dirty="0" smtClean="0"/>
              <a:t>0:</a:t>
            </a:r>
            <a:r>
              <a:rPr lang="es-AR" dirty="0" smtClean="0"/>
              <a:t> Espacio y caracteres especiales</a:t>
            </a:r>
          </a:p>
          <a:p>
            <a:pPr lvl="1"/>
            <a:r>
              <a:rPr lang="es-AR" b="1" dirty="0" smtClean="0"/>
              <a:t>Borrar:</a:t>
            </a:r>
            <a:r>
              <a:rPr lang="es-AR" dirty="0" smtClean="0"/>
              <a:t> Borra </a:t>
            </a:r>
            <a:r>
              <a:rPr lang="es-AR" dirty="0"/>
              <a:t>el carácter en la posición anterior y posiciona al cursor sobre dicha posición.</a:t>
            </a:r>
            <a:endParaRPr lang="es-AR" dirty="0" smtClean="0"/>
          </a:p>
          <a:p>
            <a:pPr lvl="1"/>
            <a:r>
              <a:rPr lang="es-AR" b="1" dirty="0" smtClean="0"/>
              <a:t>Confirmar:</a:t>
            </a:r>
            <a:r>
              <a:rPr lang="es-AR" dirty="0" smtClean="0"/>
              <a:t> </a:t>
            </a:r>
            <a:r>
              <a:rPr lang="es-AR" dirty="0"/>
              <a:t>Si se llegó a la letra deseada se puede apretar esta tecla para confirmar y pasar a la siguiente posición del mensaje</a:t>
            </a:r>
            <a:r>
              <a:rPr lang="es-AR" dirty="0" smtClean="0"/>
              <a:t>.</a:t>
            </a:r>
          </a:p>
          <a:p>
            <a:pPr marL="36576" indent="0">
              <a:buNone/>
            </a:pPr>
            <a:endParaRPr lang="es-AR" dirty="0" smtClean="0"/>
          </a:p>
          <a:p>
            <a:r>
              <a:rPr lang="es-AR" b="1" dirty="0" smtClean="0"/>
              <a:t>Botonera CIAA</a:t>
            </a:r>
          </a:p>
          <a:p>
            <a:pPr lvl="1"/>
            <a:r>
              <a:rPr lang="es-AR" b="1" dirty="0" err="1" smtClean="0"/>
              <a:t>Shift</a:t>
            </a:r>
            <a:r>
              <a:rPr lang="es-AR" b="1" dirty="0" smtClean="0"/>
              <a:t>:</a:t>
            </a:r>
            <a:r>
              <a:rPr lang="es-AR" dirty="0" smtClean="0"/>
              <a:t> Permite escribir mayúsculas, solo funciona con los botones del 2 al 9.</a:t>
            </a:r>
            <a:endParaRPr lang="es-AR" b="1" dirty="0" smtClean="0"/>
          </a:p>
          <a:p>
            <a:pPr lvl="1"/>
            <a:r>
              <a:rPr lang="es-AR" b="1" dirty="0" smtClean="0"/>
              <a:t>Derecha:</a:t>
            </a:r>
            <a:r>
              <a:rPr lang="es-AR" dirty="0" smtClean="0"/>
              <a:t> Mueve </a:t>
            </a:r>
            <a:r>
              <a:rPr lang="es-AR" dirty="0"/>
              <a:t>el cursor a la derecha mientras sea posible. Una vez que llego al límite derecho el cursor queda en esa posición (no es cíclico).</a:t>
            </a:r>
            <a:endParaRPr lang="es-AR" dirty="0" smtClean="0"/>
          </a:p>
          <a:p>
            <a:pPr lvl="1"/>
            <a:r>
              <a:rPr lang="es-AR" b="1" dirty="0" smtClean="0"/>
              <a:t>Izquierda:</a:t>
            </a:r>
            <a:r>
              <a:rPr lang="es-AR" dirty="0" smtClean="0"/>
              <a:t> </a:t>
            </a:r>
            <a:r>
              <a:rPr lang="es-AR" dirty="0"/>
              <a:t>Misma funcionalidad que Derecha, pero para el lado izquierdo.</a:t>
            </a:r>
            <a:endParaRPr lang="es-AR" dirty="0" smtClean="0"/>
          </a:p>
          <a:p>
            <a:pPr lvl="1"/>
            <a:r>
              <a:rPr lang="es-AR" b="1" dirty="0" err="1" smtClean="0"/>
              <a:t>Enter</a:t>
            </a:r>
            <a:r>
              <a:rPr lang="es-AR" b="1" dirty="0" smtClean="0"/>
              <a:t>:</a:t>
            </a:r>
            <a:r>
              <a:rPr lang="es-AR" dirty="0" smtClean="0"/>
              <a:t> Envía lo almacenado en el buffer que contiene el mensaje modificado.</a:t>
            </a:r>
          </a:p>
        </p:txBody>
      </p:sp>
    </p:spTree>
    <p:extLst>
      <p:ext uri="{BB962C8B-B14F-4D97-AF65-F5344CB8AC3E}">
        <p14:creationId xmlns:p14="http://schemas.microsoft.com/office/powerpoint/2010/main" val="24988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Objetivo</a:t>
            </a:r>
            <a:endParaRPr lang="es-A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7687" y="1437143"/>
            <a:ext cx="9905999" cy="4624759"/>
          </a:xfrm>
        </p:spPr>
        <p:txBody>
          <a:bodyPr>
            <a:normAutofit/>
          </a:bodyPr>
          <a:lstStyle/>
          <a:p>
            <a:pPr marL="0" indent="0" algn="just"/>
            <a:r>
              <a:rPr lang="es-A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Objetivo primario</a:t>
            </a:r>
          </a:p>
          <a:p>
            <a:pPr marL="0" indent="0" algn="just">
              <a:buNone/>
            </a:pPr>
            <a:r>
              <a:rPr lang="es-AR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Crear un poncho que, a través de una interfaz de usuario, muestre mensajes mediante una matriz de </a:t>
            </a:r>
            <a:r>
              <a:rPr lang="es-AR" sz="2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leds</a:t>
            </a:r>
            <a:r>
              <a:rPr lang="es-AR" sz="2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endParaRPr lang="es-A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just"/>
            <a:r>
              <a:rPr lang="es-A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Objetivo secundario</a:t>
            </a:r>
          </a:p>
          <a:p>
            <a:pPr marL="301752" lvl="1" indent="0" algn="just"/>
            <a:r>
              <a:rPr lang="es-AR" dirty="0" smtClean="0">
                <a:latin typeface="Consolas" panose="020B0609020204030204" pitchFamily="49" charset="0"/>
                <a:cs typeface="Consolas" panose="020B0609020204030204" pitchFamily="49" charset="0"/>
              </a:rPr>
              <a:t>Escalabilidad.</a:t>
            </a:r>
          </a:p>
          <a:p>
            <a:pPr marL="301752" lvl="1" indent="0" algn="just"/>
            <a:r>
              <a:rPr lang="es-AR" dirty="0" smtClean="0">
                <a:latin typeface="Consolas" panose="020B0609020204030204" pitchFamily="49" charset="0"/>
                <a:cs typeface="Consolas" panose="020B0609020204030204" pitchFamily="49" charset="0"/>
              </a:rPr>
              <a:t>Desarrollo de un driver SPI.</a:t>
            </a:r>
          </a:p>
        </p:txBody>
      </p:sp>
    </p:spTree>
    <p:extLst>
      <p:ext uri="{BB962C8B-B14F-4D97-AF65-F5344CB8AC3E}">
        <p14:creationId xmlns:p14="http://schemas.microsoft.com/office/powerpoint/2010/main" val="12913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6184" y="489398"/>
            <a:ext cx="9956800" cy="1143000"/>
          </a:xfrm>
        </p:spPr>
        <p:txBody>
          <a:bodyPr/>
          <a:lstStyle/>
          <a:p>
            <a:r>
              <a:rPr lang="es-AR" dirty="0" err="1" smtClean="0"/>
              <a:t>Display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1281" y="1060898"/>
            <a:ext cx="4695825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077250"/>
              </p:ext>
            </p:extLst>
          </p:nvPr>
        </p:nvGraphicFramePr>
        <p:xfrm>
          <a:off x="111183" y="2516312"/>
          <a:ext cx="7139623" cy="36849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6406"/>
                <a:gridCol w="2839114"/>
                <a:gridCol w="2454103"/>
              </a:tblGrid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PIN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Valor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Justificación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GRND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--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5.0v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--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3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Salida del </a:t>
                      </a:r>
                      <a:r>
                        <a:rPr lang="es-AR" sz="1400" dirty="0" err="1" smtClean="0"/>
                        <a:t>preset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Ajuste de contraste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4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Puerto RS de la CIAA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Selección de registro o Instrucción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5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GRND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Solo se utiliza para escribir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6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Puerto E de la CIAA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Leer</a:t>
                      </a:r>
                      <a:r>
                        <a:rPr lang="es-AR" sz="1400" baseline="0" dirty="0" smtClean="0"/>
                        <a:t> o escribir Datos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7-10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--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No se utilizaran 8bits</a:t>
                      </a:r>
                      <a:endParaRPr lang="es-AR" sz="1400" dirty="0"/>
                    </a:p>
                  </a:txBody>
                  <a:tcPr/>
                </a:tc>
              </a:tr>
              <a:tr h="42358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11-14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Puertos LCD_1-4</a:t>
                      </a:r>
                      <a:r>
                        <a:rPr lang="es-AR" sz="1400" baseline="0" dirty="0" smtClean="0"/>
                        <a:t> de la CIAA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Comunicación de 4 bits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15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5.0v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--</a:t>
                      </a:r>
                      <a:endParaRPr lang="es-AR" sz="1400" dirty="0"/>
                    </a:p>
                  </a:txBody>
                  <a:tcPr/>
                </a:tc>
              </a:tr>
              <a:tr h="303150"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16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GRND</a:t>
                      </a:r>
                      <a:endParaRPr lang="es-A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--</a:t>
                      </a:r>
                      <a:endParaRPr lang="es-A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7767378" y="4252102"/>
            <a:ext cx="3903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Modelo: LCD Module CCM1620CSL</a:t>
            </a:r>
          </a:p>
          <a:p>
            <a:r>
              <a:rPr lang="es-AR" dirty="0" smtClean="0"/>
              <a:t>Características: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Tipo: STN de 16 pines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16 caracteres x 2 líneas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Entrada de datos: 4 u 8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Fuente de 5x8 puntos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Modo: Amarillo – Verde.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 smtClean="0"/>
              <a:t>Tensión: 5v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1223" y="0"/>
            <a:ext cx="9956800" cy="1143000"/>
          </a:xfrm>
        </p:spPr>
        <p:txBody>
          <a:bodyPr>
            <a:normAutofit/>
          </a:bodyPr>
          <a:lstStyle/>
          <a:p>
            <a:r>
              <a:rPr lang="es-AR" sz="4000" u="sng" dirty="0" smtClean="0"/>
              <a:t>Diseño del Hardware</a:t>
            </a:r>
            <a:endParaRPr lang="es-AR" sz="40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83474" y="999310"/>
            <a:ext cx="9956800" cy="1639387"/>
          </a:xfrm>
        </p:spPr>
        <p:txBody>
          <a:bodyPr/>
          <a:lstStyle/>
          <a:p>
            <a:pPr>
              <a:buNone/>
            </a:pPr>
            <a:r>
              <a:rPr lang="es-AR" sz="2800" dirty="0" smtClean="0"/>
              <a:t>En primera instancia se fue probando el funcionamiento</a:t>
            </a:r>
          </a:p>
          <a:p>
            <a:pPr>
              <a:buNone/>
            </a:pPr>
            <a:r>
              <a:rPr lang="es-AR" sz="2800" dirty="0" smtClean="0"/>
              <a:t>del circuito en protoboards a la par del desarrollo del </a:t>
            </a:r>
          </a:p>
          <a:p>
            <a:pPr>
              <a:buNone/>
            </a:pPr>
            <a:r>
              <a:rPr lang="es-AR" sz="2800" dirty="0" smtClean="0"/>
              <a:t>software.</a:t>
            </a:r>
          </a:p>
          <a:p>
            <a:pPr>
              <a:buNone/>
            </a:pPr>
            <a:endParaRPr lang="es-AR" dirty="0"/>
          </a:p>
        </p:txBody>
      </p:sp>
      <p:pic>
        <p:nvPicPr>
          <p:cNvPr id="1026" name="Picture 2" descr="C:\Users\Facu\Google Drive\Proyecto 1\Fotos proyecto\WP_20151128_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2710" y="2563611"/>
            <a:ext cx="6569850" cy="36904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599" y="1384663"/>
            <a:ext cx="10310949" cy="4741501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Una vez obtenido el prototipo final con todas las funcionalidades implementadas de manera optima, se procede al diseño de la placa PCB mediante el programa </a:t>
            </a:r>
            <a:r>
              <a:rPr lang="es-AR" b="1" i="1" dirty="0" err="1" smtClean="0"/>
              <a:t>Kicad</a:t>
            </a:r>
            <a:r>
              <a:rPr lang="es-AR" b="1" i="1" dirty="0" smtClean="0"/>
              <a:t>.</a:t>
            </a:r>
          </a:p>
          <a:p>
            <a:pPr>
              <a:buNone/>
            </a:pPr>
            <a:endParaRPr lang="es-AR" b="1" i="1" dirty="0" smtClean="0"/>
          </a:p>
          <a:p>
            <a:pPr>
              <a:buNone/>
            </a:pPr>
            <a:r>
              <a:rPr lang="es-AR" u="sng" dirty="0" err="1" smtClean="0"/>
              <a:t>Eleccion</a:t>
            </a:r>
            <a:r>
              <a:rPr lang="es-AR" u="sng" dirty="0" smtClean="0"/>
              <a:t> del poncho</a:t>
            </a:r>
          </a:p>
          <a:p>
            <a:r>
              <a:rPr lang="es-AR" dirty="0" smtClean="0"/>
              <a:t>Por la cantidad de elementos con la que contará el diseño se opta para realizar el diseño la </a:t>
            </a:r>
            <a:r>
              <a:rPr lang="es-AR" dirty="0" err="1" smtClean="0"/>
              <a:t>utilizacion</a:t>
            </a:r>
            <a:r>
              <a:rPr lang="es-AR" dirty="0" smtClean="0"/>
              <a:t> de la plantilla del “Poncho Grande” provista en el repositorio del proyecto CIAA.</a:t>
            </a:r>
            <a:endParaRPr lang="es-A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u="sng" dirty="0" smtClean="0"/>
              <a:t>Diseño</a:t>
            </a:r>
            <a:endParaRPr lang="es-AR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AR" dirty="0" smtClean="0"/>
              <a:t>Como se vio anteriormente el poncho deberá contar a </a:t>
            </a:r>
          </a:p>
          <a:p>
            <a:pPr>
              <a:buNone/>
            </a:pPr>
            <a:r>
              <a:rPr lang="es-AR" dirty="0" smtClean="0"/>
              <a:t>grandes rasgos con los siguientes elementos:</a:t>
            </a:r>
          </a:p>
          <a:p>
            <a:r>
              <a:rPr lang="es-AR" dirty="0" smtClean="0"/>
              <a:t>La botonera </a:t>
            </a:r>
          </a:p>
          <a:p>
            <a:r>
              <a:rPr lang="es-AR" dirty="0" smtClean="0"/>
              <a:t>El display </a:t>
            </a:r>
          </a:p>
          <a:p>
            <a:r>
              <a:rPr lang="es-AR" dirty="0" smtClean="0"/>
              <a:t>El max7219 + matriz de </a:t>
            </a:r>
            <a:r>
              <a:rPr lang="es-AR" dirty="0" err="1" smtClean="0"/>
              <a:t>led</a:t>
            </a:r>
            <a:r>
              <a:rPr lang="es-AR" dirty="0" smtClean="0"/>
              <a:t>(8X8) </a:t>
            </a:r>
          </a:p>
          <a:p>
            <a:pPr>
              <a:buNone/>
            </a:pPr>
            <a:r>
              <a:rPr lang="es-AR" dirty="0" smtClean="0"/>
              <a:t>Pero se requiere además:</a:t>
            </a:r>
          </a:p>
          <a:p>
            <a:r>
              <a:rPr lang="es-AR" dirty="0" smtClean="0"/>
              <a:t>El botón de </a:t>
            </a:r>
            <a:r>
              <a:rPr lang="es-AR" dirty="0" err="1" smtClean="0"/>
              <a:t>reset</a:t>
            </a:r>
            <a:r>
              <a:rPr lang="es-AR" dirty="0" smtClean="0"/>
              <a:t> </a:t>
            </a:r>
          </a:p>
          <a:p>
            <a:r>
              <a:rPr lang="es-AR" dirty="0" smtClean="0"/>
              <a:t>Modulo </a:t>
            </a:r>
            <a:r>
              <a:rPr lang="es-AR" dirty="0" err="1" smtClean="0"/>
              <a:t>conversor</a:t>
            </a:r>
            <a:r>
              <a:rPr lang="es-AR" dirty="0" smtClean="0"/>
              <a:t> de 3,3v a 5v </a:t>
            </a:r>
          </a:p>
          <a:p>
            <a:endParaRPr lang="es-AR" dirty="0"/>
          </a:p>
        </p:txBody>
      </p:sp>
      <p:sp>
        <p:nvSpPr>
          <p:cNvPr id="16" name="15 Rectángulo"/>
          <p:cNvSpPr/>
          <p:nvPr/>
        </p:nvSpPr>
        <p:spPr>
          <a:xfrm>
            <a:off x="418011" y="4872446"/>
            <a:ext cx="6701245" cy="122790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548641"/>
            <a:ext cx="9956800" cy="5577524"/>
          </a:xfrm>
        </p:spPr>
        <p:txBody>
          <a:bodyPr/>
          <a:lstStyle/>
          <a:p>
            <a:r>
              <a:rPr lang="es-AR" dirty="0" smtClean="0"/>
              <a:t>A tener en cuenta </a:t>
            </a:r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r>
              <a:rPr lang="es-AR" dirty="0" smtClean="0"/>
              <a:t>Fuente: </a:t>
            </a:r>
            <a:r>
              <a:rPr lang="es-AR" dirty="0" err="1" smtClean="0"/>
              <a:t>Datasheet</a:t>
            </a:r>
            <a:r>
              <a:rPr lang="es-AR" dirty="0" smtClean="0"/>
              <a:t> MAX7219/MAX7221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6" y="1150348"/>
            <a:ext cx="9278388" cy="374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Elipse"/>
          <p:cNvSpPr/>
          <p:nvPr/>
        </p:nvSpPr>
        <p:spPr>
          <a:xfrm>
            <a:off x="7067007" y="3618412"/>
            <a:ext cx="822960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AR" dirty="0" smtClean="0"/>
              <a:t>Conversión de señales.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5600" y="1600201"/>
            <a:ext cx="4157133" cy="4627563"/>
          </a:xfrm>
        </p:spPr>
        <p:txBody>
          <a:bodyPr>
            <a:normAutofit/>
          </a:bodyPr>
          <a:lstStyle/>
          <a:p>
            <a:pPr marL="379476" indent="-342900">
              <a:buFont typeface="+mj-lt"/>
              <a:buAutoNum type="arabicPeriod"/>
            </a:pPr>
            <a:r>
              <a:rPr lang="es-AR" sz="1800" dirty="0"/>
              <a:t>EDU-CIAA </a:t>
            </a:r>
            <a:r>
              <a:rPr lang="es-AR" sz="1800" dirty="0" smtClean="0"/>
              <a:t>envía datos por SPI en un rango de tensión de 3,3v</a:t>
            </a:r>
          </a:p>
          <a:p>
            <a:pPr marL="379476" indent="-342900">
              <a:buFont typeface="+mj-lt"/>
              <a:buAutoNum type="arabicPeriod"/>
            </a:pPr>
            <a:r>
              <a:rPr lang="es-AR" sz="1800" dirty="0" smtClean="0"/>
              <a:t>MOSFET 2 regula esta señal a 5V aunque también la invierte.</a:t>
            </a:r>
          </a:p>
          <a:p>
            <a:pPr marL="379476" indent="-342900">
              <a:buFont typeface="+mj-lt"/>
              <a:buAutoNum type="arabicPeriod"/>
            </a:pPr>
            <a:r>
              <a:rPr lang="es-AR" sz="1800" dirty="0" smtClean="0"/>
              <a:t>Aunque el MOSFET 1 también realiza regulación, lo fundamental es que vuelva a invertir la señal.</a:t>
            </a:r>
          </a:p>
          <a:p>
            <a:pPr marL="379476" indent="-342900">
              <a:buFont typeface="+mj-lt"/>
              <a:buAutoNum type="arabicPeriod"/>
            </a:pPr>
            <a:r>
              <a:rPr lang="es-AR" sz="1800" dirty="0" smtClean="0"/>
              <a:t>El dispositivo MAX recibe los datos correctamente con un nivel de tensión correcto para su detección(5V).</a:t>
            </a:r>
          </a:p>
          <a:p>
            <a:pPr marL="379476" indent="-342900">
              <a:buFont typeface="+mj-lt"/>
              <a:buAutoNum type="arabicPeriod"/>
            </a:pPr>
            <a:r>
              <a:rPr lang="es-AR" sz="1800" dirty="0" smtClean="0"/>
              <a:t>Este conversor se aplica en cada uno de los 3 pines de comunicación SPI entre los dispositivos.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b="5296"/>
          <a:stretch/>
        </p:blipFill>
        <p:spPr>
          <a:xfrm>
            <a:off x="4621911" y="1600201"/>
            <a:ext cx="6981825" cy="46275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u="sng" dirty="0" smtClean="0"/>
              <a:t>Requisito adicional para el diseño</a:t>
            </a:r>
            <a:endParaRPr lang="es-AR" sz="40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5257799"/>
          </a:xfrm>
        </p:spPr>
        <p:txBody>
          <a:bodyPr>
            <a:noAutofit/>
          </a:bodyPr>
          <a:lstStyle/>
          <a:p>
            <a:r>
              <a:rPr lang="es-AR" sz="2400" dirty="0" smtClean="0"/>
              <a:t>Durante la etapa de armado del prototipo, se observo un detalle muy importante respecto a la utilización de los pines de 5v de la EDU-CIAA.</a:t>
            </a:r>
          </a:p>
          <a:p>
            <a:r>
              <a:rPr lang="es-AR" sz="2400" dirty="0" smtClean="0"/>
              <a:t>En un principio se conecto el display y el panel </a:t>
            </a:r>
            <a:r>
              <a:rPr lang="es-AR" sz="2400" dirty="0" err="1" smtClean="0"/>
              <a:t>led</a:t>
            </a:r>
            <a:r>
              <a:rPr lang="es-AR" sz="2400" dirty="0" smtClean="0"/>
              <a:t> al mismo pin, y se observo que el </a:t>
            </a:r>
            <a:r>
              <a:rPr lang="es-AR" sz="2400" dirty="0" err="1" smtClean="0"/>
              <a:t>backlight</a:t>
            </a:r>
            <a:r>
              <a:rPr lang="es-AR" sz="2400" dirty="0" smtClean="0"/>
              <a:t> del mismo no funcionaba adecuadamente.</a:t>
            </a:r>
          </a:p>
          <a:p>
            <a:r>
              <a:rPr lang="es-AR" sz="2400" dirty="0" smtClean="0"/>
              <a:t>Se realizaron las siguientes mediciones con el fin de identificar el problema:</a:t>
            </a:r>
          </a:p>
          <a:p>
            <a:pPr>
              <a:buNone/>
            </a:pPr>
            <a:endParaRPr lang="es-AR" sz="2400" dirty="0" smtClean="0"/>
          </a:p>
          <a:p>
            <a:pPr>
              <a:buNone/>
            </a:pPr>
            <a:r>
              <a:rPr lang="it-IT" sz="2400" dirty="0" smtClean="0"/>
              <a:t>Consumo sin display ni panel 			2.7 mA</a:t>
            </a:r>
          </a:p>
          <a:p>
            <a:pPr>
              <a:buNone/>
            </a:pPr>
            <a:r>
              <a:rPr lang="it-IT" sz="2400" dirty="0" smtClean="0"/>
              <a:t>Consumo sólo con display     			88.8 mA</a:t>
            </a:r>
          </a:p>
          <a:p>
            <a:pPr>
              <a:buNone/>
            </a:pPr>
            <a:r>
              <a:rPr lang="it-IT" sz="2400" dirty="0" smtClean="0"/>
              <a:t>Consumo sólo del Panel LED 			160 mA</a:t>
            </a:r>
          </a:p>
          <a:p>
            <a:pPr>
              <a:buNone/>
            </a:pPr>
            <a:r>
              <a:rPr lang="it-IT" sz="2400" dirty="0" smtClean="0"/>
              <a:t>Consumo del display + Panel LED 		188 mA</a:t>
            </a:r>
            <a:endParaRPr lang="es-AR" sz="2400" dirty="0"/>
          </a:p>
        </p:txBody>
      </p:sp>
      <p:sp>
        <p:nvSpPr>
          <p:cNvPr id="6" name="5 Flecha derecha"/>
          <p:cNvSpPr/>
          <p:nvPr/>
        </p:nvSpPr>
        <p:spPr>
          <a:xfrm>
            <a:off x="5873930" y="5429795"/>
            <a:ext cx="918756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Flecha derecha"/>
          <p:cNvSpPr/>
          <p:nvPr/>
        </p:nvSpPr>
        <p:spPr>
          <a:xfrm>
            <a:off x="5895701" y="4994367"/>
            <a:ext cx="918756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Flecha derecha"/>
          <p:cNvSpPr/>
          <p:nvPr/>
        </p:nvSpPr>
        <p:spPr>
          <a:xfrm>
            <a:off x="5882638" y="5882641"/>
            <a:ext cx="918756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Flecha derecha"/>
          <p:cNvSpPr/>
          <p:nvPr/>
        </p:nvSpPr>
        <p:spPr>
          <a:xfrm>
            <a:off x="5869575" y="6248401"/>
            <a:ext cx="918756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483327"/>
            <a:ext cx="9956800" cy="5642838"/>
          </a:xfrm>
        </p:spPr>
        <p:txBody>
          <a:bodyPr/>
          <a:lstStyle/>
          <a:p>
            <a:r>
              <a:rPr lang="es-AR" i="1" dirty="0" smtClean="0"/>
              <a:t>Conclusión:</a:t>
            </a:r>
          </a:p>
          <a:p>
            <a:pPr>
              <a:buNone/>
            </a:pPr>
            <a:r>
              <a:rPr lang="es-AR" dirty="0" smtClean="0"/>
              <a:t>No es suficiente la corriente que entregaba un solo pin de </a:t>
            </a:r>
          </a:p>
          <a:p>
            <a:pPr>
              <a:buNone/>
            </a:pPr>
            <a:r>
              <a:rPr lang="es-AR" dirty="0" smtClean="0"/>
              <a:t>alimentación de 5v para abastecer a todos los elementos.</a:t>
            </a:r>
          </a:p>
          <a:p>
            <a:pPr>
              <a:buNone/>
            </a:pPr>
            <a:endParaRPr lang="es-AR" dirty="0" smtClean="0"/>
          </a:p>
          <a:p>
            <a:r>
              <a:rPr lang="es-AR" i="1" dirty="0" smtClean="0"/>
              <a:t>Solución</a:t>
            </a:r>
          </a:p>
          <a:p>
            <a:pPr>
              <a:buNone/>
            </a:pPr>
            <a:r>
              <a:rPr lang="es-AR" dirty="0" smtClean="0"/>
              <a:t>Se debe utilizar el borne de 5v de la pinera 1</a:t>
            </a:r>
          </a:p>
          <a:p>
            <a:pPr>
              <a:buNone/>
            </a:pPr>
            <a:r>
              <a:rPr lang="es-AR" dirty="0" smtClean="0"/>
              <a:t>exclusivamente para conectar el display.</a:t>
            </a:r>
          </a:p>
          <a:p>
            <a:pPr>
              <a:buNone/>
            </a:pPr>
            <a:r>
              <a:rPr lang="es-AR" dirty="0" smtClean="0"/>
              <a:t>Por lo tanto el resto de los elementos se conectaran al </a:t>
            </a:r>
          </a:p>
          <a:p>
            <a:pPr>
              <a:buNone/>
            </a:pPr>
            <a:r>
              <a:rPr lang="es-AR" dirty="0" smtClean="0"/>
              <a:t>borne de alimentación de la pinera 2.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278" y="355963"/>
            <a:ext cx="10820814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92034" y="385355"/>
            <a:ext cx="6522720" cy="4525963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Antes de comenzar a distribuir los </a:t>
            </a:r>
          </a:p>
          <a:p>
            <a:pPr>
              <a:buNone/>
            </a:pPr>
            <a:r>
              <a:rPr lang="es-AR" dirty="0" smtClean="0"/>
              <a:t>elementos en el poncho y realizar el </a:t>
            </a:r>
          </a:p>
          <a:p>
            <a:pPr>
              <a:buNone/>
            </a:pPr>
            <a:r>
              <a:rPr lang="es-AR" dirty="0" smtClean="0"/>
              <a:t>conexionado se prevé un diseño </a:t>
            </a:r>
          </a:p>
          <a:p>
            <a:pPr>
              <a:buNone/>
            </a:pPr>
            <a:r>
              <a:rPr lang="es-AR" dirty="0" smtClean="0"/>
              <a:t>según el diagrama.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429" y="163602"/>
            <a:ext cx="4280883" cy="6421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3105"/>
            <a:ext cx="9905998" cy="1478570"/>
          </a:xfrm>
        </p:spPr>
        <p:txBody>
          <a:bodyPr/>
          <a:lstStyle/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Propuesta</a:t>
            </a:r>
            <a:endParaRPr lang="es-AR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3167" y="1331538"/>
            <a:ext cx="9905999" cy="5151323"/>
          </a:xfrm>
        </p:spPr>
        <p:txBody>
          <a:bodyPr>
            <a:normAutofit/>
          </a:bodyPr>
          <a:lstStyle/>
          <a:p>
            <a:pPr marL="0" indent="0"/>
            <a:r>
              <a:rPr lang="es-AR" dirty="0" smtClean="0"/>
              <a:t>Interfaz de usuario (GPIO)</a:t>
            </a:r>
          </a:p>
          <a:p>
            <a:pPr marL="301752" lvl="1" indent="0"/>
            <a:r>
              <a:rPr lang="es-AR" dirty="0" smtClean="0"/>
              <a:t>Matriz de botones</a:t>
            </a:r>
          </a:p>
          <a:p>
            <a:pPr marL="301752" lvl="1" indent="0"/>
            <a:r>
              <a:rPr lang="es-AR" dirty="0" err="1" smtClean="0"/>
              <a:t>Display</a:t>
            </a:r>
            <a:endParaRPr lang="es-AR" dirty="0" smtClean="0"/>
          </a:p>
          <a:p>
            <a:pPr marL="0" indent="0"/>
            <a:endParaRPr lang="es-AR" dirty="0" smtClean="0"/>
          </a:p>
          <a:p>
            <a:pPr marL="0" indent="0"/>
            <a:r>
              <a:rPr lang="es-AR" dirty="0" smtClean="0"/>
              <a:t>Panel </a:t>
            </a:r>
            <a:r>
              <a:rPr lang="es-AR" dirty="0" err="1" smtClean="0"/>
              <a:t>Led</a:t>
            </a:r>
            <a:r>
              <a:rPr lang="es-AR" dirty="0" smtClean="0"/>
              <a:t> + Max7219 (SPI)</a:t>
            </a:r>
          </a:p>
          <a:p>
            <a:pPr marL="0" indent="0"/>
            <a:endParaRPr lang="es-AR" dirty="0" smtClean="0"/>
          </a:p>
          <a:p>
            <a:pPr marL="0" indent="0"/>
            <a:r>
              <a:rPr lang="es-AR" dirty="0" smtClean="0"/>
              <a:t>Sistema OSEK-OS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777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26720" y="372293"/>
            <a:ext cx="9919063" cy="711925"/>
          </a:xfrm>
        </p:spPr>
        <p:txBody>
          <a:bodyPr/>
          <a:lstStyle/>
          <a:p>
            <a:r>
              <a:rPr lang="es-AR" dirty="0" smtClean="0"/>
              <a:t>Diseño final del circuito impreso</a:t>
            </a:r>
            <a:endParaRPr lang="es-A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2172" y="830445"/>
            <a:ext cx="3941561" cy="5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2435" y="778556"/>
            <a:ext cx="99568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AR" sz="3200" dirty="0" smtClean="0">
                <a:latin typeface="Consolas" pitchFamily="49" charset="0"/>
                <a:cs typeface="Consolas" pitchFamily="49" charset="0"/>
              </a:rPr>
              <a:t>Costo de los Dispositivos</a:t>
            </a:r>
            <a:endParaRPr lang="es-AR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utoShape 10" descr="data:image/jpeg;base64,/9j/4AAQSkZJRgABAQAAAQABAAD/2wCEAAkGBxAPDxQUDxAPDxQVFBQUFBAPFBAPEBQUFBQWFhUUFBQYHCggGBolHBQUITEhJSkrLi4uFx8zODMsNygtLisBCgoKDg0OFA8PFywcHBwsLCwsLCwsLCwsLCwsLCwsLCwsLCwsLCwsLCwsLCwsLCwsLCwsLCwsLCssLCwsLCwsN//AABEIAMIBAwMBIgACEQEDEQH/xAAcAAEBAAIDAQEAAAAAAAAAAAAAAQIDBAUHBgj/xAA6EAACAQIEAwYEBAQGAwAAAAAAAQIDEQQSITEFQWEGEyJRcYEHMoKRFEJy8FKhwdEVIyQzQ7EWU2L/xAAXAQEBAQEAAAAAAAAAAAAAAAAAAQID/8QAGxEBAQEAAgMAAAAAAAAAAAAAAAEREiECMXH/2gAMAwEAAhEDEQA/APbEUAiiKEUAAUAzEyI0BEZIWKVAAAAAAAAAAAAAAAAESKAAAAAAAAAAAAAEAGCCBSKIqCAFAAApClQAAAAAAAAAAAAAAAAAAAAAAAAAAAAAAAAAAGspCoiqgABQABUCIpUAAAAAAAAAAAAAAAAADXXrRhCUpNJRTbenIDYSUkt3Y+G438S8HRVqLeJla9qWkPqqSVl7Jnn/AGh7d43GNeNYeCvaFC8ZaqzvU+Z6N7WLg9f4z2rweD0rVkpcqcPHVf0LVersjqOzXb6ljsW6KpOknFunKck5SlHVppaLTVavZniOf+fub8DipUqkKlOWWcJKUZeTi7ouD9Mg6/gPFIYzDU60NpxTa3yyWko+zTR2BkAAAAAAAAayoiKiKoREUCgAAAAigAoAAAAQCglyXAtxcwctD5njPbrA4Zf7qqytdU6Fqkul38sfdkH1DZwOKcaw2FjmxFWFJcsz1f6Y7v2R5Hx/4j4vEWVBLCxi7qUW51Xo1rJ6JWb0t7nx2IxEqknOpKVST3nNuUn6t6muI9L458VNZRwdLMvy1a14rZf8a1et92vQ+B4vx7FYt3xNadRfwfLSXpBWXvudY2Q1JEWUjEFsARspmuxspgej/CLjvd1pYWo/DU8dK+yqRXij7xV/p6nrR+ZcJiXQqRqRlklCSlGXlKLuv+j9E9neLQxuFpV6e043a/hktJR9mmjNV2IAIAAAAADWgQEVkUxTAGQuS4uBSmNxcDK5CXI2BkLmNzFyAzuLnR8X7U4PCxvVrwV1dQj/AJlSSezUI626uyPgeO/E2tVeXBUu6V/9yrac3o9Mnyrz1bKPUcXjqVGLlVqQpxW85tRj92fD8b+J1Cm5Rw0HiHplnd06XW91mfstfM8v4jj62Ik516s60k7Xm75f0rZL0NTaStLyu/P0A7fjvavHYpPvarhB/wDFRvTp+9neXu2fPZjbOo5X00vz5ehqNRLhdgrRiaQuSxlYPQCEsYSrr8t3/wBfc1Tl/E7dF/cg3Oql16LVjPNrlBeb1f2Pruy/w7xOLhCrOUMNRmlKM3apUlCSupKKezXm79D6rgvw5p4aarSryr1KU80IyjGNFqL1UotO94315OzJqvO+G9mcXXh3lHC1qsbpKpK0U8zSWXNa613R7J8OOC4zBUJxxUqSUpKUKVO7cHa0ry53tH7HcSqym0k3FXWkVq9fM7SJnRmCFAAAAAANNxclxciqW5iS4GdxcwuLgZXFzFs6/ifGsPhY5q9WFNf/AE7X/St37IDsrmE6sY3vJK27bSS9WeadoPihFeHBU3Jp61KycYPR6KC8W9nq1sfAcY7QYrFv/UVpzX8Hy019C0LlTXrXHPiLg8O5Rpt4mS27mzg31qbL2ufB8X7d4/FZlCf4aHONFtS9HUfi+1j5Si8qcml5L1Nkq1/l01u7+fkPilFaty11582+pkquVtJ5vJLVGrLraV/NLZK/QZvDyTT9/wB/2LZvs1kk5N2Sj0XuWKSs2tObeur306Gp1Xe60fN76+Ziy4muR39novLfzWlzRcW8zVOsl19CyYlrY2YSqJbs0Tqv9KPp+zvYPHY20o0u6puzVav4U0+cY/NLTbS3UaPm3Vb2Xu/7G7D4CrVi5Rp1asYtKU4wlKCbaSTaVk7taM+34R2HdHEwlinCoqdVKVFJOnNZsrzN8rPN7I9UqShk7uEIxhayjFKKS6JbGb5LjyjsX2FWJnL8c6lBJKUKUcqdSN7Sbe6Sbjpp8y1Pun2T4fRnGVHDUk4xy3azPdu7bvd76vXY5GEeV+zX7+xzKrbtbZ2ZNVcLHLHKm0ryaXJZm5WS8tXocuk0lZ9ThRm80Vlb13WvJnZOlfREEwtu8ajtbT+RzkaMNh4wu0tXuzkICopCoqKAAICgDjXJclyXIq3FzFsjYGdz5zjnbXB4RyjKpnmtO7peOV7X9FvzZj28nUWBqSpt2jZ1Yr5pUdqmV8mk830nh2MpuFSUXbR7rZrk10asWTR9pxr4l4qteNCMcPB6ZtKlVr1asvt7nykFKveVSpOctryblLpq3t/Y4CZvwVbLLo9H/QtnXST320zVnbyJc5vEaNvFbf8Af79DhIvjdmlmVtopN+LTr6GbnFJpK99V00NBnGaVmm7iwlZSk2r3206oyUUmnrb+px62MhFu3PS27+xx3WqS28C67/YDl1ZxTb2XU47xN/lV+r2Ox4J2WxeNf+nozqr/ANs/BSX1PT2V2d5wDsZUeIp/jElDvFGpRi3mcW8vzLazaenJbjTHyGr3bfSN+ex9d2H7Dz4g5urUeFhDLeLg+9nGSdnG+iWjV9dtj1z/AAzC06Do0KFOnF8oxSvJapt83fmzq+Ez7uTvonG2m+jvYnIx03Efh/gMPKEqcZ1Fa0lVk5rMvzW21+2h9ZwWo4YeFOOignFLZKKbyxXRJpeiNPE5NpKKunaV2cTBzlGpFOMt90rrZ7mdVljqkXUb1e131RzKNXvYSV/LbQ3PApvXmcnCYCFO7irN7sDrfwMn8t0dnh8M1FKWrstVocqNI3KAGmjRSN8YGSiZICJGQKBCgBApClEKQAcNsxbDZhORFVyNU6iRhOZxqkwqYmqpJxeqaaaezT0aPBO2vDcRha6ipeCKyQ0TzQi/A39LUfpZ7lVkfG9vODqvCFS6jk8M29PC/lftJ29JsSmPMaE24ptWbSujYTEwlGMkmlKLVoNN3d7PbyNXfWinLR811OjDuqb7ylr6P1WzOrk0t7I434qe0LpP2NmB4XVxEmqdOriJLeNNOSX6rbe5mTNavbGWLW0E5vpt7swkpP55KK8o7/c+n7Ldl54mvCNdSoUZXV45VNu14q1mkna1/Q9JrdkMDSo5aWHhmTUs87zqXSf5nd83pt6C1MeadkexlbiCcqXd0acZZZVal3K9k9I7vRrdpH02P+HNHDzjmq1K8WtU7QWbnty2dtT6rgTVJyWkU0ui8N+X1HM4tJtKKWb82blzViauOZwiu1hqUV+WEY32+VZdfsdRj3HvW01yem1+YweLcJxTUkm7W1y6nZy4epciKxp4h1acktHp8u/73OJ/h0/yO3rsdtgOFwpttXu7X1dtL8vdnPhRCOFhsJLJFVLNpJabHLpYdLZHIVM2KAGqNM2RgbFEqQGKiZJFsUCJFAKgCgCAFAhQAICgDrZM1TZnI1TIrTNnHmciUTVKJFcSaODxDCxrU5056xnFxfo1Y7OcDTOmFeGccpTjVcZvLKPhqW3zxdrrpJZZfUbeBdlcVjFmoUrw1/zqryU7p2dnvLW/ypnpXFeyeGxGI76rFyeVJwv4G47Nrm7WXsjveCUI0IOnTUYQTzRglZK+9vtf1bNcmcebf+B1KcstatG1k/8AKTs36vroeo8PpU40YKlCNKOVPu6ajFRutVp/Q4/GEnZWba16WNWAx2WUYSdk7pJr1e5LdVoq01TraPZp/fW38ztVW7ym8nhfno2anwxPkczh3C1SbalJ3to9ue33A6f8DU/Jv12O6w2Fk4R7xWlZJ21RzoUUclUwOJRwqjyOSqZtjA2KIRrjA2KBkkZJARIySCRQgCgoAAAAABCgAAAABAAFgB1rRhJG1oxaIrRKJrcDkOJjlIrjOma5UjmZB3QHW1KDOJUoT5K536w5sjQXkU11VKg5xTnFxdtmcilgYr8qfrqdh3RlGmEaI0jdGBnlNiiBgomyMSpFiASLYtioBYoBUCgAAAAAAAAAAAAAAAhSAAABwmjFxNli5SK05RkN1iqIGpUzJUzblKogYKJmomSRlYDXlFjZYWA12MrFsVASxbFsEBQAVApCgAAAAAAAAAAAAAAAAACAUEAHHsUqBFLApQBUgEBUUIIAAygQFAEKAERiKFilFAAAAAAAAAAAAAACAUEAFIwAAIANRQCKFAAoAAqKABQgAgAAAAKAAAoAAgAApEUAAABCgACMACkQAAAAQAEV/9k="/>
          <p:cNvSpPr>
            <a:spLocks noChangeAspect="1" noChangeArrowheads="1"/>
          </p:cNvSpPr>
          <p:nvPr/>
        </p:nvSpPr>
        <p:spPr bwMode="auto">
          <a:xfrm>
            <a:off x="2486793" y="5754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8" name="AutoShape 4" descr="Resultado de imagen para display lc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grpSp>
        <p:nvGrpSpPr>
          <p:cNvPr id="3" name="Grupo 11"/>
          <p:cNvGrpSpPr/>
          <p:nvPr/>
        </p:nvGrpSpPr>
        <p:grpSpPr>
          <a:xfrm>
            <a:off x="623875" y="5292872"/>
            <a:ext cx="10270548" cy="1343060"/>
            <a:chOff x="454058" y="4596517"/>
            <a:chExt cx="11248666" cy="1734946"/>
          </a:xfrm>
        </p:grpSpPr>
        <p:pic>
          <p:nvPicPr>
            <p:cNvPr id="1030" name="Picture 6" descr="http://image.ec21.com/image/compul/oimg_GC01974487_CA01974526/1.2_Inches_Red_LED_Panel_with_8x8_Dot_Matrix_Display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47" b="9207"/>
            <a:stretch/>
          </p:blipFill>
          <p:spPr bwMode="auto">
            <a:xfrm>
              <a:off x="10041230" y="4596517"/>
              <a:ext cx="1661494" cy="1729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www.canal-la.com/noticias/images/c_ciaa_12081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4390" y="4596517"/>
              <a:ext cx="2577621" cy="1729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www.jayconsystems.com/media/catalog/product/cache/1/image/800x600/040ec09b1e35df139433887a97daa66f/m/a/max7219_8-digit_led_display_driver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t="28195" r="20811" b="32245"/>
            <a:stretch/>
          </p:blipFill>
          <p:spPr bwMode="auto">
            <a:xfrm>
              <a:off x="5480207" y="4598122"/>
              <a:ext cx="1904964" cy="17333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5"/>
            <a:srcRect b="6328"/>
            <a:stretch/>
          </p:blipFill>
          <p:spPr>
            <a:xfrm>
              <a:off x="2974012" y="4596517"/>
              <a:ext cx="2466975" cy="173092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6"/>
            <a:srcRect l="5632" r="4509"/>
            <a:stretch/>
          </p:blipFill>
          <p:spPr>
            <a:xfrm>
              <a:off x="454058" y="4596517"/>
              <a:ext cx="2480734" cy="1729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</p:pic>
      </p:grpSp>
      <p:sp>
        <p:nvSpPr>
          <p:cNvPr id="17" name="Rectángulo 16"/>
          <p:cNvSpPr/>
          <p:nvPr/>
        </p:nvSpPr>
        <p:spPr>
          <a:xfrm>
            <a:off x="11508770" y="0"/>
            <a:ext cx="68323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ALE</a:t>
            </a:r>
            <a:endParaRPr lang="es-ES" sz="1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5509"/>
              </p:ext>
            </p:extLst>
          </p:nvPr>
        </p:nvGraphicFramePr>
        <p:xfrm>
          <a:off x="362618" y="1577784"/>
          <a:ext cx="10975942" cy="3660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6030"/>
                <a:gridCol w="1429221"/>
                <a:gridCol w="1197901"/>
                <a:gridCol w="1478790"/>
                <a:gridCol w="1274000"/>
              </a:tblGrid>
              <a:tr h="323916">
                <a:tc>
                  <a:txBody>
                    <a:bodyPr/>
                    <a:lstStyle/>
                    <a:p>
                      <a:pPr algn="ctr"/>
                      <a:r>
                        <a:rPr lang="es-AR" sz="1300" dirty="0" smtClean="0"/>
                        <a:t>Componente</a:t>
                      </a:r>
                      <a:endParaRPr lang="es-A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300" dirty="0" smtClean="0"/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300" dirty="0" smtClean="0"/>
                        <a:t>Cantidad</a:t>
                      </a:r>
                      <a:endParaRPr lang="es-A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300" dirty="0" smtClean="0"/>
                        <a:t>Precio </a:t>
                      </a:r>
                      <a:r>
                        <a:rPr lang="es-AR" sz="1300" baseline="0" dirty="0" smtClean="0"/>
                        <a:t>Unitario</a:t>
                      </a:r>
                      <a:endParaRPr lang="es-A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300" dirty="0" smtClean="0"/>
                        <a:t>Total</a:t>
                      </a:r>
                      <a:endParaRPr lang="es-AR" sz="13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latin typeface="Consolas" pitchFamily="49" charset="0"/>
                          <a:cs typeface="Consolas" pitchFamily="49" charset="0"/>
                        </a:rPr>
                        <a:t>Panel LED 8x8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latin typeface="Consolas" pitchFamily="49" charset="0"/>
                          <a:cs typeface="Consolas" pitchFamily="49" charset="0"/>
                        </a:rPr>
                        <a:t>1088AS</a:t>
                      </a:r>
                      <a:endParaRPr lang="es-A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$100.-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$100.-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ES" sz="1100" dirty="0" smtClean="0">
                          <a:latin typeface="Consolas" pitchFamily="49" charset="0"/>
                          <a:cs typeface="Consolas" pitchFamily="49" charset="0"/>
                        </a:rPr>
                        <a:t>Controlador SPI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dirty="0" smtClean="0">
                          <a:latin typeface="Consolas" pitchFamily="49" charset="0"/>
                          <a:cs typeface="Consolas" pitchFamily="49" charset="0"/>
                        </a:rPr>
                        <a:t>MAX7219</a:t>
                      </a:r>
                      <a:endParaRPr lang="es-A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$70.-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$70.-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Resistencias (10 de 10k y 1 de 27k)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11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$0,50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$5,50.-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kumimoji="0" lang="es-AR" sz="110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Capacitores (</a:t>
                      </a:r>
                      <a:r>
                        <a:rPr kumimoji="0" lang="es-AR" sz="11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 cerámico de 0.1</a:t>
                      </a:r>
                      <a:r>
                        <a:rPr kumimoji="0" lang="es-AR" sz="11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µF</a:t>
                      </a:r>
                      <a:r>
                        <a:rPr kumimoji="0" lang="es-AR" sz="1100" kern="1200" baseline="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 y 1 electrolítico de 10</a:t>
                      </a:r>
                      <a:r>
                        <a:rPr kumimoji="0" lang="es-AR" sz="11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µF)</a:t>
                      </a:r>
                      <a:endParaRPr kumimoji="0" lang="es-AR" sz="11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es-AR" sz="110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2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$2.-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Transistores lógica de conversión de señal (MOSFET)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2N7000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6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$2.-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$12.-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Display LCD interfaz</a:t>
                      </a:r>
                      <a:r>
                        <a:rPr lang="es-AR" sz="1100" baseline="0" dirty="0" smtClean="0">
                          <a:latin typeface="Consolas" pitchFamily="49" charset="0"/>
                          <a:cs typeface="Consolas" pitchFamily="49" charset="0"/>
                        </a:rPr>
                        <a:t> usuario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$90.-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$90.-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Pulsadores Switch (2 estados) interfaz usuario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13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$4.-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$52.-</a:t>
                      </a:r>
                      <a:endParaRPr lang="es-AR" sz="1100" dirty="0"/>
                    </a:p>
                  </a:txBody>
                  <a:tcPr/>
                </a:tc>
              </a:tr>
              <a:tr h="297726">
                <a:tc>
                  <a:txBody>
                    <a:bodyPr/>
                    <a:lstStyle/>
                    <a:p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Resistencia variable (</a:t>
                      </a:r>
                      <a:r>
                        <a:rPr lang="es-AR" sz="1100" dirty="0" err="1" smtClean="0">
                          <a:latin typeface="Consolas" pitchFamily="49" charset="0"/>
                          <a:cs typeface="Consolas" pitchFamily="49" charset="0"/>
                        </a:rPr>
                        <a:t>Preset</a:t>
                      </a:r>
                      <a:r>
                        <a:rPr lang="es-AR" sz="1100" dirty="0" smtClean="0">
                          <a:latin typeface="Consolas" pitchFamily="49" charset="0"/>
                          <a:cs typeface="Consolas" pitchFamily="49" charset="0"/>
                        </a:rPr>
                        <a:t> 10K)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1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$10.-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$10.-</a:t>
                      </a:r>
                      <a:endParaRPr lang="es-AR" sz="1100" dirty="0"/>
                    </a:p>
                  </a:txBody>
                  <a:tcPr/>
                </a:tc>
              </a:tr>
              <a:tr h="477351">
                <a:tc>
                  <a:txBody>
                    <a:bodyPr/>
                    <a:lstStyle/>
                    <a:p>
                      <a:r>
                        <a:rPr kumimoji="0" lang="es-AR" sz="1100" b="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Pineras, cloruro férrico, </a:t>
                      </a:r>
                      <a:r>
                        <a:rPr kumimoji="0" lang="es-AR" sz="1100" b="0" kern="1200" dirty="0" err="1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virulana</a:t>
                      </a:r>
                      <a:r>
                        <a:rPr kumimoji="0" lang="es-AR" sz="1100" b="0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, placa</a:t>
                      </a:r>
                      <a:endParaRPr kumimoji="0" lang="es-AR" sz="1100" b="0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-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$100</a:t>
                      </a:r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dirty="0" smtClean="0"/>
                        <a:t>$100.-</a:t>
                      </a:r>
                    </a:p>
                    <a:p>
                      <a:pPr algn="r"/>
                      <a:endParaRPr lang="es-AR" sz="1100" b="1" dirty="0"/>
                    </a:p>
                  </a:txBody>
                  <a:tcPr/>
                </a:tc>
              </a:tr>
              <a:tr h="4773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AR" sz="1100" b="1" kern="1200" dirty="0" smtClean="0">
                          <a:solidFill>
                            <a:schemeClr val="dk1"/>
                          </a:solidFill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Costo Total del Poncho</a:t>
                      </a:r>
                    </a:p>
                    <a:p>
                      <a:endParaRPr kumimoji="0" lang="es-AR" sz="1100" b="1" kern="1200" dirty="0">
                        <a:solidFill>
                          <a:schemeClr val="dk1"/>
                        </a:solidFill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s-A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b="1" dirty="0" smtClean="0"/>
                        <a:t>$441,5.-</a:t>
                      </a:r>
                    </a:p>
                    <a:p>
                      <a:pPr algn="r"/>
                      <a:endParaRPr lang="es-AR" sz="11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ítulo 1"/>
          <p:cNvSpPr txBox="1">
            <a:spLocks/>
          </p:cNvSpPr>
          <p:nvPr/>
        </p:nvSpPr>
        <p:spPr>
          <a:xfrm>
            <a:off x="214572" y="0"/>
            <a:ext cx="9956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46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j-ea"/>
                <a:cs typeface="Consolas" pitchFamily="49" charset="0"/>
              </a:rPr>
              <a:t>Fabricación</a:t>
            </a:r>
            <a:r>
              <a:rPr kumimoji="0" lang="es-AR" sz="460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j-ea"/>
                <a:cs typeface="Consolas" pitchFamily="49" charset="0"/>
              </a:rPr>
              <a:t> de la placa</a:t>
            </a:r>
            <a:endParaRPr kumimoji="0" lang="es-AR" sz="46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770391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/>
            </a:r>
            <a:br>
              <a:rPr lang="es-AR" dirty="0" smtClean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5909" y="1038498"/>
            <a:ext cx="9956800" cy="1142999"/>
          </a:xfrm>
        </p:spPr>
        <p:txBody>
          <a:bodyPr>
            <a:normAutofit/>
          </a:bodyPr>
          <a:lstStyle/>
          <a:p>
            <a:r>
              <a:rPr lang="es-AR" dirty="0" smtClean="0"/>
              <a:t>Una vez obtenido el diseño final del circuito impreso se procede a su fabricación.</a:t>
            </a:r>
          </a:p>
          <a:p>
            <a:endParaRPr lang="es-AR" dirty="0" smtClean="0"/>
          </a:p>
          <a:p>
            <a:pPr>
              <a:buNone/>
            </a:pP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452846" y="2307770"/>
            <a:ext cx="70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409302" y="2222863"/>
            <a:ext cx="5795555" cy="399505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s-A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PASOS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s-AR" sz="3000" dirty="0" smtClean="0"/>
              <a:t>1- Imprimir el circuito en papel ilustración.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s-AR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2-</a:t>
            </a:r>
            <a:r>
              <a:rPr kumimoji="0" lang="es-AR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Transferir el diseño a la placa.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es-AR" sz="3000" baseline="0" dirty="0" smtClean="0"/>
              <a:t>3-Introducir</a:t>
            </a:r>
            <a:r>
              <a:rPr lang="es-AR" sz="3000" dirty="0" smtClean="0"/>
              <a:t> la placa en cloruro férrico para eliminar el cobre sobrante.</a:t>
            </a:r>
            <a:endParaRPr kumimoji="0" lang="es-AR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endParaRPr kumimoji="0" lang="es-AR" sz="3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s-AR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1305" y="1672046"/>
            <a:ext cx="2791959" cy="496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3845" y="1685109"/>
            <a:ext cx="3054332" cy="49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222069" y="0"/>
            <a:ext cx="9956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j-ea"/>
                <a:cs typeface="Consolas" pitchFamily="49" charset="0"/>
              </a:rPr>
              <a:t>Fabricación</a:t>
            </a:r>
            <a:r>
              <a:rPr kumimoji="0" lang="es-AR" sz="2800" i="0" u="sng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j-ea"/>
                <a:cs typeface="Consolas" pitchFamily="49" charset="0"/>
              </a:rPr>
              <a:t> de la placa</a:t>
            </a:r>
            <a:endParaRPr kumimoji="0" lang="es-AR" sz="28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66355" y="535577"/>
            <a:ext cx="9866811" cy="1332411"/>
          </a:xfrm>
        </p:spPr>
        <p:txBody>
          <a:bodyPr/>
          <a:lstStyle/>
          <a:p>
            <a:r>
              <a:rPr lang="es-AR" dirty="0" smtClean="0"/>
              <a:t>4- Agujerear la placa</a:t>
            </a:r>
          </a:p>
          <a:p>
            <a:r>
              <a:rPr lang="es-AR" dirty="0" smtClean="0"/>
              <a:t>5- Soldar los componentes</a:t>
            </a:r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5433" y="1698172"/>
            <a:ext cx="3202168" cy="49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0695" y="1677989"/>
            <a:ext cx="2680374" cy="493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84537" y="1724296"/>
            <a:ext cx="3126095" cy="491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AR" dirty="0" smtClean="0"/>
              <a:t>Poncho Finalizado</a:t>
            </a:r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2" b="13333"/>
          <a:stretch/>
        </p:blipFill>
        <p:spPr>
          <a:xfrm>
            <a:off x="2057641" y="1281611"/>
            <a:ext cx="7439055" cy="5166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045" y="0"/>
            <a:ext cx="9905998" cy="1478570"/>
          </a:xfrm>
        </p:spPr>
        <p:txBody>
          <a:bodyPr>
            <a:normAutofit/>
          </a:bodyPr>
          <a:lstStyle/>
          <a:p>
            <a:r>
              <a:rPr lang="es-AR" sz="4000" dirty="0" smtClean="0">
                <a:latin typeface="Consolas" pitchFamily="49" charset="0"/>
                <a:cs typeface="Consolas" pitchFamily="49" charset="0"/>
              </a:rPr>
              <a:t>Diagrama del sistema</a:t>
            </a:r>
            <a:endParaRPr lang="es-AR" sz="4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C:\Users\juanpablo\Desktop\DiagPoncho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7539" y="1139459"/>
            <a:ext cx="7959847" cy="5365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07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Interfaz de usuario</a:t>
            </a:r>
            <a:endParaRPr lang="es-AR" dirty="0"/>
          </a:p>
        </p:txBody>
      </p:sp>
      <p:pic>
        <p:nvPicPr>
          <p:cNvPr id="4" name="Picture 2" descr="C:\Users\juanpablo\Dropbox\Facultad 2016\Proyecto 1\Poncho\Presentacion final\Diagrama interfaz horizontal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773" y="2241413"/>
            <a:ext cx="11459619" cy="28229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35449"/>
            <a:ext cx="9956800" cy="1143000"/>
          </a:xfrm>
        </p:spPr>
        <p:txBody>
          <a:bodyPr/>
          <a:lstStyle/>
          <a:p>
            <a:r>
              <a:rPr lang="es-AR" dirty="0" smtClean="0"/>
              <a:t>OSEK-OS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13657" y="1430384"/>
            <a:ext cx="9956800" cy="4525963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Tareas:</a:t>
            </a:r>
          </a:p>
          <a:p>
            <a:pPr lvl="1"/>
            <a:r>
              <a:rPr lang="es-AR" dirty="0" err="1" smtClean="0"/>
              <a:t>PeriodicTask</a:t>
            </a:r>
            <a:r>
              <a:rPr lang="es-AR" dirty="0" smtClean="0"/>
              <a:t> </a:t>
            </a:r>
          </a:p>
          <a:p>
            <a:pPr lvl="2"/>
            <a:r>
              <a:rPr lang="es-AR" dirty="0" smtClean="0">
                <a:sym typeface="Wingdings" pitchFamily="2" charset="2"/>
              </a:rPr>
              <a:t> Se ejecuta obligatoriamente</a:t>
            </a:r>
            <a:endParaRPr lang="es-AR" dirty="0" smtClean="0"/>
          </a:p>
          <a:p>
            <a:pPr lvl="2"/>
            <a:r>
              <a:rPr lang="es-AR" dirty="0" smtClean="0"/>
              <a:t>Alarma cada 100 ms</a:t>
            </a:r>
          </a:p>
          <a:p>
            <a:pPr lvl="2"/>
            <a:r>
              <a:rPr lang="es-AR" dirty="0" smtClean="0"/>
              <a:t>Non-</a:t>
            </a:r>
            <a:r>
              <a:rPr lang="es-AR" dirty="0" err="1" smtClean="0"/>
              <a:t>preemptive</a:t>
            </a:r>
            <a:endParaRPr lang="es-AR" dirty="0" smtClean="0"/>
          </a:p>
          <a:p>
            <a:pPr lvl="2"/>
            <a:r>
              <a:rPr lang="es-AR" dirty="0" smtClean="0"/>
              <a:t>Prioridad = 5</a:t>
            </a:r>
            <a:endParaRPr lang="es-AR" dirty="0"/>
          </a:p>
          <a:p>
            <a:pPr lvl="1"/>
            <a:r>
              <a:rPr lang="es-AR" dirty="0" err="1" smtClean="0"/>
              <a:t>SwitchesTask</a:t>
            </a:r>
            <a:r>
              <a:rPr lang="es-AR" dirty="0" smtClean="0"/>
              <a:t> </a:t>
            </a:r>
          </a:p>
          <a:p>
            <a:pPr lvl="2"/>
            <a:r>
              <a:rPr lang="es-AR" dirty="0" smtClean="0">
                <a:sym typeface="Wingdings" pitchFamily="2" charset="2"/>
              </a:rPr>
              <a:t> Puede interrumpirse</a:t>
            </a:r>
            <a:endParaRPr lang="es-AR" dirty="0" smtClean="0"/>
          </a:p>
          <a:p>
            <a:pPr lvl="2"/>
            <a:r>
              <a:rPr lang="es-AR" dirty="0" smtClean="0"/>
              <a:t>Full-</a:t>
            </a:r>
            <a:r>
              <a:rPr lang="es-AR" dirty="0" err="1" smtClean="0"/>
              <a:t>preemptive</a:t>
            </a:r>
            <a:endParaRPr lang="es-AR" dirty="0" smtClean="0"/>
          </a:p>
          <a:p>
            <a:pPr lvl="2"/>
            <a:r>
              <a:rPr lang="es-AR" dirty="0" smtClean="0"/>
              <a:t>Prioridad = 4</a:t>
            </a:r>
          </a:p>
        </p:txBody>
      </p:sp>
      <p:pic>
        <p:nvPicPr>
          <p:cNvPr id="1027" name="Picture 3" descr="C:\Users\juanpablo\Desktop\Diagrama OSEK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4012" y="1688123"/>
            <a:ext cx="5633052" cy="4032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Comunicación SPI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295401"/>
            <a:ext cx="9956800" cy="4830764"/>
          </a:xfrm>
        </p:spPr>
        <p:txBody>
          <a:bodyPr>
            <a:normAutofit fontScale="92500" lnSpcReduction="10000"/>
          </a:bodyPr>
          <a:lstStyle/>
          <a:p>
            <a:r>
              <a:rPr lang="es-AR" dirty="0" smtClean="0"/>
              <a:t>Implementado a través del periférico SSP1.</a:t>
            </a:r>
          </a:p>
          <a:p>
            <a:r>
              <a:rPr lang="es-AR" dirty="0" smtClean="0"/>
              <a:t>Configuración de inicialización:</a:t>
            </a:r>
          </a:p>
          <a:p>
            <a:pPr lvl="1"/>
            <a:r>
              <a:rPr lang="es-AR" dirty="0" smtClean="0"/>
              <a:t>Modo </a:t>
            </a:r>
            <a:r>
              <a:rPr lang="es-AR" dirty="0" err="1" smtClean="0"/>
              <a:t>Master</a:t>
            </a:r>
            <a:endParaRPr lang="es-AR" dirty="0" smtClean="0"/>
          </a:p>
          <a:p>
            <a:pPr lvl="1"/>
            <a:r>
              <a:rPr lang="es-AR" dirty="0" err="1" smtClean="0"/>
              <a:t>Frame</a:t>
            </a:r>
            <a:r>
              <a:rPr lang="es-AR" dirty="0" smtClean="0"/>
              <a:t> de 16 bits</a:t>
            </a:r>
          </a:p>
          <a:p>
            <a:pPr lvl="1"/>
            <a:r>
              <a:rPr lang="es-AR" dirty="0" smtClean="0"/>
              <a:t>Modo CPHA 0 – CPOL 0</a:t>
            </a:r>
          </a:p>
          <a:p>
            <a:pPr lvl="1"/>
            <a:r>
              <a:rPr lang="es-AR" dirty="0" smtClean="0"/>
              <a:t>CLK predeterminado</a:t>
            </a:r>
          </a:p>
          <a:p>
            <a:pPr lvl="1"/>
            <a:r>
              <a:rPr lang="es-AR" dirty="0" smtClean="0"/>
              <a:t>Bit </a:t>
            </a:r>
            <a:r>
              <a:rPr lang="es-AR" dirty="0" err="1" smtClean="0"/>
              <a:t>Rate</a:t>
            </a:r>
            <a:r>
              <a:rPr lang="es-AR" dirty="0" smtClean="0"/>
              <a:t> = 100.000</a:t>
            </a:r>
          </a:p>
          <a:p>
            <a:r>
              <a:rPr lang="es-AR" dirty="0" smtClean="0"/>
              <a:t>Puertos:</a:t>
            </a:r>
          </a:p>
          <a:p>
            <a:pPr lvl="1"/>
            <a:r>
              <a:rPr lang="es-AR" dirty="0" smtClean="0"/>
              <a:t>P1_4 – </a:t>
            </a:r>
            <a:r>
              <a:rPr lang="es-AR" dirty="0" err="1" smtClean="0"/>
              <a:t>funcion</a:t>
            </a:r>
            <a:r>
              <a:rPr lang="es-AR" dirty="0" smtClean="0"/>
              <a:t> 5   </a:t>
            </a:r>
            <a:r>
              <a:rPr lang="es-AR" dirty="0" smtClean="0">
                <a:sym typeface="Wingdings" pitchFamily="2" charset="2"/>
              </a:rPr>
              <a:t> </a:t>
            </a:r>
            <a:r>
              <a:rPr lang="es-AR" dirty="0" err="1" smtClean="0">
                <a:sym typeface="Wingdings" pitchFamily="2" charset="2"/>
              </a:rPr>
              <a:t>Mosi</a:t>
            </a:r>
            <a:endParaRPr lang="es-AR" dirty="0" smtClean="0">
              <a:sym typeface="Wingdings" pitchFamily="2" charset="2"/>
            </a:endParaRPr>
          </a:p>
          <a:p>
            <a:pPr lvl="1"/>
            <a:r>
              <a:rPr lang="es-AR" dirty="0" smtClean="0">
                <a:sym typeface="Wingdings" pitchFamily="2" charset="2"/>
              </a:rPr>
              <a:t>P1_20 – </a:t>
            </a:r>
            <a:r>
              <a:rPr lang="es-AR" dirty="0" err="1" smtClean="0">
                <a:sym typeface="Wingdings" pitchFamily="2" charset="2"/>
              </a:rPr>
              <a:t>funcion</a:t>
            </a:r>
            <a:r>
              <a:rPr lang="es-AR" dirty="0" smtClean="0">
                <a:sym typeface="Wingdings" pitchFamily="2" charset="2"/>
              </a:rPr>
              <a:t> 1  </a:t>
            </a:r>
            <a:r>
              <a:rPr lang="es-AR" dirty="0" err="1" smtClean="0">
                <a:sym typeface="Wingdings" pitchFamily="2" charset="2"/>
              </a:rPr>
              <a:t>SlaveSelec</a:t>
            </a:r>
            <a:endParaRPr lang="es-AR" dirty="0" smtClean="0">
              <a:sym typeface="Wingdings" pitchFamily="2" charset="2"/>
            </a:endParaRPr>
          </a:p>
          <a:p>
            <a:pPr lvl="1"/>
            <a:r>
              <a:rPr lang="es-AR" dirty="0" smtClean="0">
                <a:sym typeface="Wingdings" pitchFamily="2" charset="2"/>
              </a:rPr>
              <a:t>PF_4 – </a:t>
            </a:r>
            <a:r>
              <a:rPr lang="es-AR" dirty="0" err="1" smtClean="0">
                <a:sym typeface="Wingdings" pitchFamily="2" charset="2"/>
              </a:rPr>
              <a:t>funcion</a:t>
            </a:r>
            <a:r>
              <a:rPr lang="es-AR" dirty="0" smtClean="0">
                <a:sym typeface="Wingdings" pitchFamily="2" charset="2"/>
              </a:rPr>
              <a:t> 0    CLK</a:t>
            </a:r>
            <a:endParaRPr lang="es-A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8163" y="2452688"/>
            <a:ext cx="6243637" cy="2541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Explicación funcional</a:t>
            </a:r>
            <a:endParaRPr lang="es-AR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4" y="1478569"/>
            <a:ext cx="3953100" cy="44127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AR" sz="2000" b="1" u="sng" dirty="0" smtClean="0">
                <a:latin typeface="Consolas" pitchFamily="49" charset="0"/>
                <a:cs typeface="Consolas" pitchFamily="49" charset="0"/>
              </a:rPr>
              <a:t>MAX7219</a:t>
            </a:r>
          </a:p>
          <a:p>
            <a:pPr marL="0" indent="0" algn="just"/>
            <a:r>
              <a:rPr lang="es-AR" sz="2000" dirty="0" smtClean="0">
                <a:latin typeface="Consolas" pitchFamily="49" charset="0"/>
                <a:cs typeface="Consolas" pitchFamily="49" charset="0"/>
              </a:rPr>
              <a:t> Integrado capaz de controlar hasta 8 dígitos de 7 segmentos o 64 diodos LED independientes.</a:t>
            </a:r>
          </a:p>
          <a:p>
            <a:pPr marL="0" indent="0" algn="just"/>
            <a:r>
              <a:rPr lang="es-AR" sz="2000" dirty="0" smtClean="0">
                <a:latin typeface="Consolas" pitchFamily="49" charset="0"/>
                <a:cs typeface="Consolas" pitchFamily="49" charset="0"/>
              </a:rPr>
              <a:t> Posee un </a:t>
            </a:r>
            <a:r>
              <a:rPr lang="es-AR" sz="2000" dirty="0" err="1" smtClean="0">
                <a:latin typeface="Consolas" pitchFamily="49" charset="0"/>
                <a:cs typeface="Consolas" pitchFamily="49" charset="0"/>
              </a:rPr>
              <a:t>decoder</a:t>
            </a:r>
            <a:r>
              <a:rPr lang="es-AR" sz="2000" dirty="0" smtClean="0">
                <a:latin typeface="Consolas" pitchFamily="49" charset="0"/>
                <a:cs typeface="Consolas" pitchFamily="49" charset="0"/>
              </a:rPr>
              <a:t> BCD </a:t>
            </a:r>
            <a:r>
              <a:rPr lang="es-AR" sz="2000" dirty="0" err="1" smtClean="0">
                <a:latin typeface="Consolas" pitchFamily="49" charset="0"/>
                <a:cs typeface="Consolas" pitchFamily="49" charset="0"/>
              </a:rPr>
              <a:t>code</a:t>
            </a:r>
            <a:r>
              <a:rPr lang="es-AR" sz="2000" dirty="0" smtClean="0">
                <a:latin typeface="Consolas" pitchFamily="49" charset="0"/>
                <a:cs typeface="Consolas" pitchFamily="49" charset="0"/>
              </a:rPr>
              <a:t>-B.</a:t>
            </a:r>
          </a:p>
          <a:p>
            <a:pPr marL="0" indent="0" algn="just"/>
            <a:r>
              <a:rPr lang="es-AR" sz="2000" dirty="0" smtClean="0">
                <a:latin typeface="Consolas" pitchFamily="49" charset="0"/>
                <a:cs typeface="Consolas" pitchFamily="49" charset="0"/>
              </a:rPr>
              <a:t> Realiza multiplexado y cuenta con una memoria RAM interna para almacenar el valor de cada dígito.</a:t>
            </a:r>
          </a:p>
          <a:p>
            <a:pPr marL="0" indent="0" algn="just"/>
            <a:r>
              <a:rPr lang="es-AR" sz="2000" dirty="0" smtClean="0">
                <a:latin typeface="Consolas" pitchFamily="49" charset="0"/>
                <a:cs typeface="Consolas" pitchFamily="49" charset="0"/>
              </a:rPr>
              <a:t> Compatible con SPI, QSPI, y MICROWIRE.</a:t>
            </a:r>
            <a:endParaRPr lang="es-AR" sz="20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3" name="Picture 3" descr="C:\Users\juanpablo\Desktop\imagen MA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4225" y="2137321"/>
            <a:ext cx="6472827" cy="3031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7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Explicación funcional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1412" y="2249487"/>
            <a:ext cx="4880565" cy="354171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AR" b="1" u="sng" dirty="0" smtClean="0">
                <a:latin typeface="Consolas" pitchFamily="49" charset="0"/>
                <a:cs typeface="Consolas" pitchFamily="49" charset="0"/>
              </a:rPr>
              <a:t>Panel LED 8x8 1088AS</a:t>
            </a:r>
          </a:p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Matriz LED encapsulada completamente en un único cátodo.</a:t>
            </a:r>
          </a:p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s-AR" dirty="0" err="1" smtClean="0">
                <a:latin typeface="Consolas" pitchFamily="49" charset="0"/>
                <a:cs typeface="Consolas" pitchFamily="49" charset="0"/>
              </a:rPr>
              <a:t>mA</a:t>
            </a:r>
            <a:r>
              <a:rPr lang="es-AR" dirty="0" smtClean="0">
                <a:latin typeface="Consolas" pitchFamily="49" charset="0"/>
                <a:cs typeface="Consolas" pitchFamily="49" charset="0"/>
              </a:rPr>
              <a:t> por cada LED.</a:t>
            </a:r>
          </a:p>
          <a:p>
            <a:r>
              <a:rPr lang="es-AR" dirty="0" smtClean="0">
                <a:latin typeface="Consolas" pitchFamily="49" charset="0"/>
                <a:cs typeface="Consolas" pitchFamily="49" charset="0"/>
              </a:rPr>
              <a:t>Rango de temperatura de funcionamiento: </a:t>
            </a:r>
            <a:r>
              <a:rPr lang="es-AR" dirty="0" smtClean="0"/>
              <a:t>- 25 ~ + 85°C</a:t>
            </a:r>
            <a:endParaRPr lang="es-AR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348" y="1849598"/>
            <a:ext cx="25717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o">
  <a:themeElements>
    <a:clrScheme name="Técnico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679</TotalTime>
  <Words>1433</Words>
  <Application>Microsoft Office PowerPoint</Application>
  <PresentationFormat>Panorámica</PresentationFormat>
  <Paragraphs>304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Consolas</vt:lpstr>
      <vt:lpstr>Franklin Gothic Book</vt:lpstr>
      <vt:lpstr>Wingdings</vt:lpstr>
      <vt:lpstr>Wingdings 2</vt:lpstr>
      <vt:lpstr>Técnico</vt:lpstr>
      <vt:lpstr>Presentación Final interfaz usuario + panel led </vt:lpstr>
      <vt:lpstr>Objetivo</vt:lpstr>
      <vt:lpstr>Propuesta</vt:lpstr>
      <vt:lpstr>Diagrama del sistema</vt:lpstr>
      <vt:lpstr>Interfaz de usuario</vt:lpstr>
      <vt:lpstr>OSEK-OS</vt:lpstr>
      <vt:lpstr>Comunicación SPI</vt:lpstr>
      <vt:lpstr>Explicación funcional</vt:lpstr>
      <vt:lpstr>Explicación funcional</vt:lpstr>
      <vt:lpstr>Panel LED + MAX7219</vt:lpstr>
      <vt:lpstr>Esquema MAX7219 + Panel LED</vt:lpstr>
      <vt:lpstr>GPIO</vt:lpstr>
      <vt:lpstr>GPIO – Teclado Matricial - Pines</vt:lpstr>
      <vt:lpstr>GPIO – LCD – Pines</vt:lpstr>
      <vt:lpstr>PinOut</vt:lpstr>
      <vt:lpstr>GPIO – Teclado Matricial</vt:lpstr>
      <vt:lpstr>Teclado Matricial</vt:lpstr>
      <vt:lpstr>Botonera CIAA</vt:lpstr>
      <vt:lpstr>Funcionalidades</vt:lpstr>
      <vt:lpstr>Display</vt:lpstr>
      <vt:lpstr>Diseño del Hardware</vt:lpstr>
      <vt:lpstr>Presentación de PowerPoint</vt:lpstr>
      <vt:lpstr>Diseño</vt:lpstr>
      <vt:lpstr>Presentación de PowerPoint</vt:lpstr>
      <vt:lpstr>Conversión de señales.</vt:lpstr>
      <vt:lpstr>Requisito adicional para el diseño</vt:lpstr>
      <vt:lpstr>Presentación de PowerPoint</vt:lpstr>
      <vt:lpstr>Presentación de PowerPoint</vt:lpstr>
      <vt:lpstr>Presentación de PowerPoint</vt:lpstr>
      <vt:lpstr>Presentación de PowerPoint</vt:lpstr>
      <vt:lpstr>Costo de los Dispositivos</vt:lpstr>
      <vt:lpstr> </vt:lpstr>
      <vt:lpstr>Presentación de PowerPoint</vt:lpstr>
      <vt:lpstr>Poncho Finalizado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inicial</dc:title>
  <dc:creator>Alejandro Acuña</dc:creator>
  <cp:lastModifiedBy>Cristian Campagna</cp:lastModifiedBy>
  <cp:revision>85</cp:revision>
  <dcterms:created xsi:type="dcterms:W3CDTF">2015-09-29T20:28:20Z</dcterms:created>
  <dcterms:modified xsi:type="dcterms:W3CDTF">2016-03-22T14:44:29Z</dcterms:modified>
</cp:coreProperties>
</file>